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300" r:id="rId4"/>
    <p:sldId id="302" r:id="rId5"/>
    <p:sldId id="293" r:id="rId6"/>
    <p:sldId id="310" r:id="rId7"/>
    <p:sldId id="308" r:id="rId8"/>
    <p:sldId id="303" r:id="rId9"/>
    <p:sldId id="311" r:id="rId10"/>
    <p:sldId id="304" r:id="rId11"/>
    <p:sldId id="309" r:id="rId12"/>
    <p:sldId id="313" r:id="rId13"/>
    <p:sldId id="312" r:id="rId14"/>
    <p:sldId id="316" r:id="rId15"/>
    <p:sldId id="320" r:id="rId16"/>
    <p:sldId id="317" r:id="rId17"/>
    <p:sldId id="319" r:id="rId18"/>
    <p:sldId id="321" r:id="rId19"/>
    <p:sldId id="307"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F46D7C"/>
    <a:srgbClr val="F16B64"/>
    <a:srgbClr val="F14A69"/>
    <a:srgbClr val="F16274"/>
    <a:srgbClr val="CD1626"/>
    <a:srgbClr val="F5EBE1"/>
    <a:srgbClr val="F5EDDF"/>
    <a:srgbClr val="F43B4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17"/>
    <p:restoredTop sz="96405"/>
  </p:normalViewPr>
  <p:slideViewPr>
    <p:cSldViewPr snapToGrid="0" showGuides="1">
      <p:cViewPr varScale="1">
        <p:scale>
          <a:sx n="122" d="100"/>
          <a:sy n="122" d="100"/>
        </p:scale>
        <p:origin x="592" y="192"/>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EB8DDE-65FB-D019-9015-C30D746C6F9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E7F4AAC-0949-7D3C-7494-B712B8F073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DF79570-C64A-B9CF-FABC-0E1B836E9B23}"/>
              </a:ext>
            </a:extLst>
          </p:cNvPr>
          <p:cNvSpPr>
            <a:spLocks noGrp="1"/>
          </p:cNvSpPr>
          <p:nvPr>
            <p:ph type="dt" sz="half" idx="10"/>
          </p:nvPr>
        </p:nvSpPr>
        <p:spPr/>
        <p:txBody>
          <a:bodyPr/>
          <a:lstStyle/>
          <a:p>
            <a:fld id="{3637CCDA-B6ED-B94B-BD6B-CDB025D20D71}" type="datetimeFigureOut">
              <a:rPr lang="it-IT" smtClean="0"/>
              <a:t>17/09/24</a:t>
            </a:fld>
            <a:endParaRPr lang="it-IT"/>
          </a:p>
        </p:txBody>
      </p:sp>
      <p:sp>
        <p:nvSpPr>
          <p:cNvPr id="5" name="Segnaposto piè di pagina 4">
            <a:extLst>
              <a:ext uri="{FF2B5EF4-FFF2-40B4-BE49-F238E27FC236}">
                <a16:creationId xmlns:a16="http://schemas.microsoft.com/office/drawing/2014/main" id="{13BA209B-6DF3-AA10-EEC2-7DE303E3731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0D0D7E6-F207-6D93-AB75-50CD5E3E5562}"/>
              </a:ext>
            </a:extLst>
          </p:cNvPr>
          <p:cNvSpPr>
            <a:spLocks noGrp="1"/>
          </p:cNvSpPr>
          <p:nvPr>
            <p:ph type="sldNum" sz="quarter" idx="12"/>
          </p:nvPr>
        </p:nvSpPr>
        <p:spPr/>
        <p:txBody>
          <a:bodyPr/>
          <a:lstStyle/>
          <a:p>
            <a:fld id="{72836242-D583-C942-B038-CDEDC2FBD653}" type="slidenum">
              <a:rPr lang="it-IT" smtClean="0"/>
              <a:t>‹N›</a:t>
            </a:fld>
            <a:endParaRPr lang="it-IT"/>
          </a:p>
        </p:txBody>
      </p:sp>
    </p:spTree>
    <p:extLst>
      <p:ext uri="{BB962C8B-B14F-4D97-AF65-F5344CB8AC3E}">
        <p14:creationId xmlns:p14="http://schemas.microsoft.com/office/powerpoint/2010/main" val="2472095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1899CB-8260-C3D9-82BC-BB28A6FFA65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F71797D-A5DF-E615-98CE-9ADBC2D76AF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DF3792F-8BC4-00AA-B4B4-11ACD0D12A17}"/>
              </a:ext>
            </a:extLst>
          </p:cNvPr>
          <p:cNvSpPr>
            <a:spLocks noGrp="1"/>
          </p:cNvSpPr>
          <p:nvPr>
            <p:ph type="dt" sz="half" idx="10"/>
          </p:nvPr>
        </p:nvSpPr>
        <p:spPr/>
        <p:txBody>
          <a:bodyPr/>
          <a:lstStyle/>
          <a:p>
            <a:fld id="{3637CCDA-B6ED-B94B-BD6B-CDB025D20D71}" type="datetimeFigureOut">
              <a:rPr lang="it-IT" smtClean="0"/>
              <a:t>17/09/24</a:t>
            </a:fld>
            <a:endParaRPr lang="it-IT"/>
          </a:p>
        </p:txBody>
      </p:sp>
      <p:sp>
        <p:nvSpPr>
          <p:cNvPr id="5" name="Segnaposto piè di pagina 4">
            <a:extLst>
              <a:ext uri="{FF2B5EF4-FFF2-40B4-BE49-F238E27FC236}">
                <a16:creationId xmlns:a16="http://schemas.microsoft.com/office/drawing/2014/main" id="{FD7A604D-C9BB-A13B-4B56-E5443CBF6BA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759ACA6-A20D-BD18-409C-9D13387211F2}"/>
              </a:ext>
            </a:extLst>
          </p:cNvPr>
          <p:cNvSpPr>
            <a:spLocks noGrp="1"/>
          </p:cNvSpPr>
          <p:nvPr>
            <p:ph type="sldNum" sz="quarter" idx="12"/>
          </p:nvPr>
        </p:nvSpPr>
        <p:spPr/>
        <p:txBody>
          <a:bodyPr/>
          <a:lstStyle/>
          <a:p>
            <a:fld id="{72836242-D583-C942-B038-CDEDC2FBD653}" type="slidenum">
              <a:rPr lang="it-IT" smtClean="0"/>
              <a:t>‹N›</a:t>
            </a:fld>
            <a:endParaRPr lang="it-IT"/>
          </a:p>
        </p:txBody>
      </p:sp>
    </p:spTree>
    <p:extLst>
      <p:ext uri="{BB962C8B-B14F-4D97-AF65-F5344CB8AC3E}">
        <p14:creationId xmlns:p14="http://schemas.microsoft.com/office/powerpoint/2010/main" val="415398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EF2816A-21AF-F340-6334-2B14A673DF6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D3E3D44-8F7E-8EC2-EE3A-DD4923233483}"/>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FF89241-BB4C-E527-68FA-CE4B28E7D6ED}"/>
              </a:ext>
            </a:extLst>
          </p:cNvPr>
          <p:cNvSpPr>
            <a:spLocks noGrp="1"/>
          </p:cNvSpPr>
          <p:nvPr>
            <p:ph type="dt" sz="half" idx="10"/>
          </p:nvPr>
        </p:nvSpPr>
        <p:spPr/>
        <p:txBody>
          <a:bodyPr/>
          <a:lstStyle/>
          <a:p>
            <a:fld id="{3637CCDA-B6ED-B94B-BD6B-CDB025D20D71}" type="datetimeFigureOut">
              <a:rPr lang="it-IT" smtClean="0"/>
              <a:t>17/09/24</a:t>
            </a:fld>
            <a:endParaRPr lang="it-IT"/>
          </a:p>
        </p:txBody>
      </p:sp>
      <p:sp>
        <p:nvSpPr>
          <p:cNvPr id="5" name="Segnaposto piè di pagina 4">
            <a:extLst>
              <a:ext uri="{FF2B5EF4-FFF2-40B4-BE49-F238E27FC236}">
                <a16:creationId xmlns:a16="http://schemas.microsoft.com/office/drawing/2014/main" id="{BDEF0E90-AB3F-8BC5-B0DF-41D83E498C6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950E2D3-4BEE-EEDF-2583-4D506D76AE53}"/>
              </a:ext>
            </a:extLst>
          </p:cNvPr>
          <p:cNvSpPr>
            <a:spLocks noGrp="1"/>
          </p:cNvSpPr>
          <p:nvPr>
            <p:ph type="sldNum" sz="quarter" idx="12"/>
          </p:nvPr>
        </p:nvSpPr>
        <p:spPr/>
        <p:txBody>
          <a:bodyPr/>
          <a:lstStyle/>
          <a:p>
            <a:fld id="{72836242-D583-C942-B038-CDEDC2FBD653}" type="slidenum">
              <a:rPr lang="it-IT" smtClean="0"/>
              <a:t>‹N›</a:t>
            </a:fld>
            <a:endParaRPr lang="it-IT"/>
          </a:p>
        </p:txBody>
      </p:sp>
    </p:spTree>
    <p:extLst>
      <p:ext uri="{BB962C8B-B14F-4D97-AF65-F5344CB8AC3E}">
        <p14:creationId xmlns:p14="http://schemas.microsoft.com/office/powerpoint/2010/main" val="1879753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72602E-CC9A-0F6B-2D70-3BABE8439A5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16BC28A-5F31-C159-439E-B030E750DDCB}"/>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405D61E-24F5-FB21-89FD-7D5CDC840768}"/>
              </a:ext>
            </a:extLst>
          </p:cNvPr>
          <p:cNvSpPr>
            <a:spLocks noGrp="1"/>
          </p:cNvSpPr>
          <p:nvPr>
            <p:ph type="dt" sz="half" idx="10"/>
          </p:nvPr>
        </p:nvSpPr>
        <p:spPr/>
        <p:txBody>
          <a:bodyPr/>
          <a:lstStyle/>
          <a:p>
            <a:fld id="{3637CCDA-B6ED-B94B-BD6B-CDB025D20D71}" type="datetimeFigureOut">
              <a:rPr lang="it-IT" smtClean="0"/>
              <a:t>17/09/24</a:t>
            </a:fld>
            <a:endParaRPr lang="it-IT"/>
          </a:p>
        </p:txBody>
      </p:sp>
      <p:sp>
        <p:nvSpPr>
          <p:cNvPr id="5" name="Segnaposto piè di pagina 4">
            <a:extLst>
              <a:ext uri="{FF2B5EF4-FFF2-40B4-BE49-F238E27FC236}">
                <a16:creationId xmlns:a16="http://schemas.microsoft.com/office/drawing/2014/main" id="{311C850A-0161-6CAC-616C-13105713A90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9580AD3-EA58-5706-0F06-92D2E91518BD}"/>
              </a:ext>
            </a:extLst>
          </p:cNvPr>
          <p:cNvSpPr>
            <a:spLocks noGrp="1"/>
          </p:cNvSpPr>
          <p:nvPr>
            <p:ph type="sldNum" sz="quarter" idx="12"/>
          </p:nvPr>
        </p:nvSpPr>
        <p:spPr/>
        <p:txBody>
          <a:bodyPr/>
          <a:lstStyle/>
          <a:p>
            <a:fld id="{72836242-D583-C942-B038-CDEDC2FBD653}" type="slidenum">
              <a:rPr lang="it-IT" smtClean="0"/>
              <a:t>‹N›</a:t>
            </a:fld>
            <a:endParaRPr lang="it-IT"/>
          </a:p>
        </p:txBody>
      </p:sp>
    </p:spTree>
    <p:extLst>
      <p:ext uri="{BB962C8B-B14F-4D97-AF65-F5344CB8AC3E}">
        <p14:creationId xmlns:p14="http://schemas.microsoft.com/office/powerpoint/2010/main" val="2835991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3C4C9D-4C19-F565-5D1E-B7850EC98D1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AA91800-C4C0-191A-3571-AADE8225C3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0F3FF2BB-41DF-0573-64CF-78514858DCF7}"/>
              </a:ext>
            </a:extLst>
          </p:cNvPr>
          <p:cNvSpPr>
            <a:spLocks noGrp="1"/>
          </p:cNvSpPr>
          <p:nvPr>
            <p:ph type="dt" sz="half" idx="10"/>
          </p:nvPr>
        </p:nvSpPr>
        <p:spPr/>
        <p:txBody>
          <a:bodyPr/>
          <a:lstStyle/>
          <a:p>
            <a:fld id="{3637CCDA-B6ED-B94B-BD6B-CDB025D20D71}" type="datetimeFigureOut">
              <a:rPr lang="it-IT" smtClean="0"/>
              <a:t>17/09/24</a:t>
            </a:fld>
            <a:endParaRPr lang="it-IT"/>
          </a:p>
        </p:txBody>
      </p:sp>
      <p:sp>
        <p:nvSpPr>
          <p:cNvPr id="5" name="Segnaposto piè di pagina 4">
            <a:extLst>
              <a:ext uri="{FF2B5EF4-FFF2-40B4-BE49-F238E27FC236}">
                <a16:creationId xmlns:a16="http://schemas.microsoft.com/office/drawing/2014/main" id="{9C5F52D3-2832-62AE-AE2D-67D2700B777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BFBCDB4-6D70-EB16-5249-580EB39A1DD7}"/>
              </a:ext>
            </a:extLst>
          </p:cNvPr>
          <p:cNvSpPr>
            <a:spLocks noGrp="1"/>
          </p:cNvSpPr>
          <p:nvPr>
            <p:ph type="sldNum" sz="quarter" idx="12"/>
          </p:nvPr>
        </p:nvSpPr>
        <p:spPr/>
        <p:txBody>
          <a:bodyPr/>
          <a:lstStyle/>
          <a:p>
            <a:fld id="{72836242-D583-C942-B038-CDEDC2FBD653}" type="slidenum">
              <a:rPr lang="it-IT" smtClean="0"/>
              <a:t>‹N›</a:t>
            </a:fld>
            <a:endParaRPr lang="it-IT"/>
          </a:p>
        </p:txBody>
      </p:sp>
    </p:spTree>
    <p:extLst>
      <p:ext uri="{BB962C8B-B14F-4D97-AF65-F5344CB8AC3E}">
        <p14:creationId xmlns:p14="http://schemas.microsoft.com/office/powerpoint/2010/main" val="1750870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F4D36C-D9BC-4647-1D34-9017E603420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90550F0-6BD6-3B2A-4985-A938C189249A}"/>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AE2DBC9-3336-BD80-92D3-3C99BF9DA09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D94CA9E-6434-97D8-1817-65D6690B1A79}"/>
              </a:ext>
            </a:extLst>
          </p:cNvPr>
          <p:cNvSpPr>
            <a:spLocks noGrp="1"/>
          </p:cNvSpPr>
          <p:nvPr>
            <p:ph type="dt" sz="half" idx="10"/>
          </p:nvPr>
        </p:nvSpPr>
        <p:spPr/>
        <p:txBody>
          <a:bodyPr/>
          <a:lstStyle/>
          <a:p>
            <a:fld id="{3637CCDA-B6ED-B94B-BD6B-CDB025D20D71}" type="datetimeFigureOut">
              <a:rPr lang="it-IT" smtClean="0"/>
              <a:t>17/09/24</a:t>
            </a:fld>
            <a:endParaRPr lang="it-IT"/>
          </a:p>
        </p:txBody>
      </p:sp>
      <p:sp>
        <p:nvSpPr>
          <p:cNvPr id="6" name="Segnaposto piè di pagina 5">
            <a:extLst>
              <a:ext uri="{FF2B5EF4-FFF2-40B4-BE49-F238E27FC236}">
                <a16:creationId xmlns:a16="http://schemas.microsoft.com/office/drawing/2014/main" id="{A040812F-C4E2-D3A5-D6D6-42F08ADDAB8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A2FBF6F-4AEC-3A03-7040-8A6B728411C6}"/>
              </a:ext>
            </a:extLst>
          </p:cNvPr>
          <p:cNvSpPr>
            <a:spLocks noGrp="1"/>
          </p:cNvSpPr>
          <p:nvPr>
            <p:ph type="sldNum" sz="quarter" idx="12"/>
          </p:nvPr>
        </p:nvSpPr>
        <p:spPr/>
        <p:txBody>
          <a:bodyPr/>
          <a:lstStyle/>
          <a:p>
            <a:fld id="{72836242-D583-C942-B038-CDEDC2FBD653}" type="slidenum">
              <a:rPr lang="it-IT" smtClean="0"/>
              <a:t>‹N›</a:t>
            </a:fld>
            <a:endParaRPr lang="it-IT"/>
          </a:p>
        </p:txBody>
      </p:sp>
    </p:spTree>
    <p:extLst>
      <p:ext uri="{BB962C8B-B14F-4D97-AF65-F5344CB8AC3E}">
        <p14:creationId xmlns:p14="http://schemas.microsoft.com/office/powerpoint/2010/main" val="3435117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A9434D-0340-DC79-CAA9-445098D8FBA5}"/>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C9F51C4-4C8F-E286-89AF-56D1466220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FD934054-E8AF-C031-0D67-646837D8DF11}"/>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218F0EC-9BA3-9084-604A-199B2A0A6F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B74875B-32AE-9A91-373C-9B932C6C9926}"/>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B5FB02BF-077E-7854-B5F2-D732C73E009C}"/>
              </a:ext>
            </a:extLst>
          </p:cNvPr>
          <p:cNvSpPr>
            <a:spLocks noGrp="1"/>
          </p:cNvSpPr>
          <p:nvPr>
            <p:ph type="dt" sz="half" idx="10"/>
          </p:nvPr>
        </p:nvSpPr>
        <p:spPr/>
        <p:txBody>
          <a:bodyPr/>
          <a:lstStyle/>
          <a:p>
            <a:fld id="{3637CCDA-B6ED-B94B-BD6B-CDB025D20D71}" type="datetimeFigureOut">
              <a:rPr lang="it-IT" smtClean="0"/>
              <a:t>17/09/24</a:t>
            </a:fld>
            <a:endParaRPr lang="it-IT"/>
          </a:p>
        </p:txBody>
      </p:sp>
      <p:sp>
        <p:nvSpPr>
          <p:cNvPr id="8" name="Segnaposto piè di pagina 7">
            <a:extLst>
              <a:ext uri="{FF2B5EF4-FFF2-40B4-BE49-F238E27FC236}">
                <a16:creationId xmlns:a16="http://schemas.microsoft.com/office/drawing/2014/main" id="{8002F0FD-3D02-90FD-5F52-A5F66BB3AC7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21EA02D8-7BF8-6EEF-6365-80E50907312C}"/>
              </a:ext>
            </a:extLst>
          </p:cNvPr>
          <p:cNvSpPr>
            <a:spLocks noGrp="1"/>
          </p:cNvSpPr>
          <p:nvPr>
            <p:ph type="sldNum" sz="quarter" idx="12"/>
          </p:nvPr>
        </p:nvSpPr>
        <p:spPr/>
        <p:txBody>
          <a:bodyPr/>
          <a:lstStyle/>
          <a:p>
            <a:fld id="{72836242-D583-C942-B038-CDEDC2FBD653}" type="slidenum">
              <a:rPr lang="it-IT" smtClean="0"/>
              <a:t>‹N›</a:t>
            </a:fld>
            <a:endParaRPr lang="it-IT"/>
          </a:p>
        </p:txBody>
      </p:sp>
    </p:spTree>
    <p:extLst>
      <p:ext uri="{BB962C8B-B14F-4D97-AF65-F5344CB8AC3E}">
        <p14:creationId xmlns:p14="http://schemas.microsoft.com/office/powerpoint/2010/main" val="2214012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38E10B-7360-DE23-2891-6FC49EE18EC2}"/>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1D03566-9495-0488-5F9D-DEC752F31B8A}"/>
              </a:ext>
            </a:extLst>
          </p:cNvPr>
          <p:cNvSpPr>
            <a:spLocks noGrp="1"/>
          </p:cNvSpPr>
          <p:nvPr>
            <p:ph type="dt" sz="half" idx="10"/>
          </p:nvPr>
        </p:nvSpPr>
        <p:spPr/>
        <p:txBody>
          <a:bodyPr/>
          <a:lstStyle/>
          <a:p>
            <a:fld id="{3637CCDA-B6ED-B94B-BD6B-CDB025D20D71}" type="datetimeFigureOut">
              <a:rPr lang="it-IT" smtClean="0"/>
              <a:t>17/09/24</a:t>
            </a:fld>
            <a:endParaRPr lang="it-IT"/>
          </a:p>
        </p:txBody>
      </p:sp>
      <p:sp>
        <p:nvSpPr>
          <p:cNvPr id="4" name="Segnaposto piè di pagina 3">
            <a:extLst>
              <a:ext uri="{FF2B5EF4-FFF2-40B4-BE49-F238E27FC236}">
                <a16:creationId xmlns:a16="http://schemas.microsoft.com/office/drawing/2014/main" id="{FC1F4711-C350-6678-3C61-C2A98127F9F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E475A79F-F3E9-B471-2EE8-348C5F63F39E}"/>
              </a:ext>
            </a:extLst>
          </p:cNvPr>
          <p:cNvSpPr>
            <a:spLocks noGrp="1"/>
          </p:cNvSpPr>
          <p:nvPr>
            <p:ph type="sldNum" sz="quarter" idx="12"/>
          </p:nvPr>
        </p:nvSpPr>
        <p:spPr/>
        <p:txBody>
          <a:bodyPr/>
          <a:lstStyle/>
          <a:p>
            <a:fld id="{72836242-D583-C942-B038-CDEDC2FBD653}" type="slidenum">
              <a:rPr lang="it-IT" smtClean="0"/>
              <a:t>‹N›</a:t>
            </a:fld>
            <a:endParaRPr lang="it-IT"/>
          </a:p>
        </p:txBody>
      </p:sp>
    </p:spTree>
    <p:extLst>
      <p:ext uri="{BB962C8B-B14F-4D97-AF65-F5344CB8AC3E}">
        <p14:creationId xmlns:p14="http://schemas.microsoft.com/office/powerpoint/2010/main" val="3533485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3138003-2AB0-0C8B-3BF3-237D60C4998C}"/>
              </a:ext>
            </a:extLst>
          </p:cNvPr>
          <p:cNvSpPr>
            <a:spLocks noGrp="1"/>
          </p:cNvSpPr>
          <p:nvPr>
            <p:ph type="dt" sz="half" idx="10"/>
          </p:nvPr>
        </p:nvSpPr>
        <p:spPr/>
        <p:txBody>
          <a:bodyPr/>
          <a:lstStyle/>
          <a:p>
            <a:fld id="{3637CCDA-B6ED-B94B-BD6B-CDB025D20D71}" type="datetimeFigureOut">
              <a:rPr lang="it-IT" smtClean="0"/>
              <a:t>17/09/24</a:t>
            </a:fld>
            <a:endParaRPr lang="it-IT"/>
          </a:p>
        </p:txBody>
      </p:sp>
      <p:sp>
        <p:nvSpPr>
          <p:cNvPr id="3" name="Segnaposto piè di pagina 2">
            <a:extLst>
              <a:ext uri="{FF2B5EF4-FFF2-40B4-BE49-F238E27FC236}">
                <a16:creationId xmlns:a16="http://schemas.microsoft.com/office/drawing/2014/main" id="{F26E60BA-749C-DFB5-8DD2-1D58C85CD54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58BA29C-6EDD-A708-29B4-9CDB3A4BB819}"/>
              </a:ext>
            </a:extLst>
          </p:cNvPr>
          <p:cNvSpPr>
            <a:spLocks noGrp="1"/>
          </p:cNvSpPr>
          <p:nvPr>
            <p:ph type="sldNum" sz="quarter" idx="12"/>
          </p:nvPr>
        </p:nvSpPr>
        <p:spPr/>
        <p:txBody>
          <a:bodyPr/>
          <a:lstStyle/>
          <a:p>
            <a:fld id="{72836242-D583-C942-B038-CDEDC2FBD653}" type="slidenum">
              <a:rPr lang="it-IT" smtClean="0"/>
              <a:t>‹N›</a:t>
            </a:fld>
            <a:endParaRPr lang="it-IT"/>
          </a:p>
        </p:txBody>
      </p:sp>
    </p:spTree>
    <p:extLst>
      <p:ext uri="{BB962C8B-B14F-4D97-AF65-F5344CB8AC3E}">
        <p14:creationId xmlns:p14="http://schemas.microsoft.com/office/powerpoint/2010/main" val="2157682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06F272-E00D-18DB-17DF-F8C8E0DECD3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EF68726-6843-D8B1-73A6-FBFB4B2DFB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4192A99-00E0-5A39-57E4-6D02A8864D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670F87B-C827-6958-FEF7-89C9740D3989}"/>
              </a:ext>
            </a:extLst>
          </p:cNvPr>
          <p:cNvSpPr>
            <a:spLocks noGrp="1"/>
          </p:cNvSpPr>
          <p:nvPr>
            <p:ph type="dt" sz="half" idx="10"/>
          </p:nvPr>
        </p:nvSpPr>
        <p:spPr/>
        <p:txBody>
          <a:bodyPr/>
          <a:lstStyle/>
          <a:p>
            <a:fld id="{3637CCDA-B6ED-B94B-BD6B-CDB025D20D71}" type="datetimeFigureOut">
              <a:rPr lang="it-IT" smtClean="0"/>
              <a:t>17/09/24</a:t>
            </a:fld>
            <a:endParaRPr lang="it-IT"/>
          </a:p>
        </p:txBody>
      </p:sp>
      <p:sp>
        <p:nvSpPr>
          <p:cNvPr id="6" name="Segnaposto piè di pagina 5">
            <a:extLst>
              <a:ext uri="{FF2B5EF4-FFF2-40B4-BE49-F238E27FC236}">
                <a16:creationId xmlns:a16="http://schemas.microsoft.com/office/drawing/2014/main" id="{119B6875-8068-938E-E381-FE98BA5D604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AD16BD2-E064-1141-8B84-E55E50618F20}"/>
              </a:ext>
            </a:extLst>
          </p:cNvPr>
          <p:cNvSpPr>
            <a:spLocks noGrp="1"/>
          </p:cNvSpPr>
          <p:nvPr>
            <p:ph type="sldNum" sz="quarter" idx="12"/>
          </p:nvPr>
        </p:nvSpPr>
        <p:spPr/>
        <p:txBody>
          <a:bodyPr/>
          <a:lstStyle/>
          <a:p>
            <a:fld id="{72836242-D583-C942-B038-CDEDC2FBD653}" type="slidenum">
              <a:rPr lang="it-IT" smtClean="0"/>
              <a:t>‹N›</a:t>
            </a:fld>
            <a:endParaRPr lang="it-IT"/>
          </a:p>
        </p:txBody>
      </p:sp>
    </p:spTree>
    <p:extLst>
      <p:ext uri="{BB962C8B-B14F-4D97-AF65-F5344CB8AC3E}">
        <p14:creationId xmlns:p14="http://schemas.microsoft.com/office/powerpoint/2010/main" val="1363993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72F52F-D87B-F3BA-45C7-B60C2707BA5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95B0E6D-2059-3790-4A1C-1AA285E1BC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BE914F25-B761-60B3-ECB7-6E79CC086D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0F251DE-1C10-435D-2FEB-A4F5B71476EC}"/>
              </a:ext>
            </a:extLst>
          </p:cNvPr>
          <p:cNvSpPr>
            <a:spLocks noGrp="1"/>
          </p:cNvSpPr>
          <p:nvPr>
            <p:ph type="dt" sz="half" idx="10"/>
          </p:nvPr>
        </p:nvSpPr>
        <p:spPr/>
        <p:txBody>
          <a:bodyPr/>
          <a:lstStyle/>
          <a:p>
            <a:fld id="{3637CCDA-B6ED-B94B-BD6B-CDB025D20D71}" type="datetimeFigureOut">
              <a:rPr lang="it-IT" smtClean="0"/>
              <a:t>17/09/24</a:t>
            </a:fld>
            <a:endParaRPr lang="it-IT"/>
          </a:p>
        </p:txBody>
      </p:sp>
      <p:sp>
        <p:nvSpPr>
          <p:cNvPr id="6" name="Segnaposto piè di pagina 5">
            <a:extLst>
              <a:ext uri="{FF2B5EF4-FFF2-40B4-BE49-F238E27FC236}">
                <a16:creationId xmlns:a16="http://schemas.microsoft.com/office/drawing/2014/main" id="{5A695CFB-CC6A-5E53-BD55-55DA2704465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4E3C016-D12B-7949-2BD8-23F96311E4A6}"/>
              </a:ext>
            </a:extLst>
          </p:cNvPr>
          <p:cNvSpPr>
            <a:spLocks noGrp="1"/>
          </p:cNvSpPr>
          <p:nvPr>
            <p:ph type="sldNum" sz="quarter" idx="12"/>
          </p:nvPr>
        </p:nvSpPr>
        <p:spPr/>
        <p:txBody>
          <a:bodyPr/>
          <a:lstStyle/>
          <a:p>
            <a:fld id="{72836242-D583-C942-B038-CDEDC2FBD653}" type="slidenum">
              <a:rPr lang="it-IT" smtClean="0"/>
              <a:t>‹N›</a:t>
            </a:fld>
            <a:endParaRPr lang="it-IT"/>
          </a:p>
        </p:txBody>
      </p:sp>
    </p:spTree>
    <p:extLst>
      <p:ext uri="{BB962C8B-B14F-4D97-AF65-F5344CB8AC3E}">
        <p14:creationId xmlns:p14="http://schemas.microsoft.com/office/powerpoint/2010/main" val="2839914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3C0303A-83FB-8E76-467D-9D38F34639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47E4A4D-4A53-5500-44AB-F6A6343A94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65F0B85-1EE6-FB1C-8F63-174AEC4E17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37CCDA-B6ED-B94B-BD6B-CDB025D20D71}" type="datetimeFigureOut">
              <a:rPr lang="it-IT" smtClean="0"/>
              <a:t>17/09/24</a:t>
            </a:fld>
            <a:endParaRPr lang="it-IT"/>
          </a:p>
        </p:txBody>
      </p:sp>
      <p:sp>
        <p:nvSpPr>
          <p:cNvPr id="5" name="Segnaposto piè di pagina 4">
            <a:extLst>
              <a:ext uri="{FF2B5EF4-FFF2-40B4-BE49-F238E27FC236}">
                <a16:creationId xmlns:a16="http://schemas.microsoft.com/office/drawing/2014/main" id="{9684F219-FC0C-0080-0C1C-08C2481DEF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84F7F21A-5F46-56EF-3E4A-E8C3089A26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836242-D583-C942-B038-CDEDC2FBD653}" type="slidenum">
              <a:rPr lang="it-IT" smtClean="0"/>
              <a:t>‹N›</a:t>
            </a:fld>
            <a:endParaRPr lang="it-IT"/>
          </a:p>
        </p:txBody>
      </p:sp>
    </p:spTree>
    <p:extLst>
      <p:ext uri="{BB962C8B-B14F-4D97-AF65-F5344CB8AC3E}">
        <p14:creationId xmlns:p14="http://schemas.microsoft.com/office/powerpoint/2010/main" val="3572223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mailto:coesionesociale.direzione@pec.i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progetti@isre.i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88EF4D-DEDB-8023-2D0C-7C8648C67ADA}"/>
              </a:ext>
            </a:extLst>
          </p:cNvPr>
          <p:cNvSpPr>
            <a:spLocks noGrp="1"/>
          </p:cNvSpPr>
          <p:nvPr>
            <p:ph type="ctrTitle"/>
          </p:nvPr>
        </p:nvSpPr>
        <p:spPr>
          <a:xfrm>
            <a:off x="592853" y="1017875"/>
            <a:ext cx="8720112" cy="1317821"/>
          </a:xfrm>
        </p:spPr>
        <p:txBody>
          <a:bodyPr>
            <a:normAutofit fontScale="90000"/>
          </a:bodyPr>
          <a:lstStyle/>
          <a:p>
            <a:pPr algn="l"/>
            <a:r>
              <a:rPr lang="it-IT" sz="4400" b="1" dirty="0">
                <a:solidFill>
                  <a:srgbClr val="CD1626"/>
                </a:solidFill>
                <a:latin typeface="Montserrat" pitchFamily="2" charset="77"/>
              </a:rPr>
              <a:t>Manifestazione Interesse per la creazione Catalogo di soggetti disponibili e Interventi individuali</a:t>
            </a:r>
          </a:p>
        </p:txBody>
      </p:sp>
      <p:sp>
        <p:nvSpPr>
          <p:cNvPr id="3" name="Sottotitolo 2">
            <a:extLst>
              <a:ext uri="{FF2B5EF4-FFF2-40B4-BE49-F238E27FC236}">
                <a16:creationId xmlns:a16="http://schemas.microsoft.com/office/drawing/2014/main" id="{AC56BD01-8E7C-A4F3-13CB-9A73388277C0}"/>
              </a:ext>
            </a:extLst>
          </p:cNvPr>
          <p:cNvSpPr>
            <a:spLocks noGrp="1"/>
          </p:cNvSpPr>
          <p:nvPr>
            <p:ph type="subTitle" idx="1"/>
          </p:nvPr>
        </p:nvSpPr>
        <p:spPr>
          <a:xfrm>
            <a:off x="592853" y="2797787"/>
            <a:ext cx="8417169" cy="1049750"/>
          </a:xfrm>
        </p:spPr>
        <p:txBody>
          <a:bodyPr>
            <a:normAutofit/>
          </a:bodyPr>
          <a:lstStyle/>
          <a:p>
            <a:pPr algn="l"/>
            <a:r>
              <a:rPr lang="it-IT" dirty="0">
                <a:latin typeface="Montserrat" pitchFamily="2" charset="77"/>
              </a:rPr>
              <a:t>ATS 12 – Mestre Venezia,  </a:t>
            </a:r>
          </a:p>
          <a:p>
            <a:pPr algn="l"/>
            <a:r>
              <a:rPr lang="it-IT" dirty="0">
                <a:latin typeface="Montserrat" pitchFamily="2" charset="77"/>
              </a:rPr>
              <a:t>3 e 5 settembre 2024 </a:t>
            </a:r>
          </a:p>
        </p:txBody>
      </p:sp>
      <p:sp>
        <p:nvSpPr>
          <p:cNvPr id="4" name="CasellaDiTesto 3">
            <a:extLst>
              <a:ext uri="{FF2B5EF4-FFF2-40B4-BE49-F238E27FC236}">
                <a16:creationId xmlns:a16="http://schemas.microsoft.com/office/drawing/2014/main" id="{DC77E29B-1617-F3B6-32CE-C884E1F6EE74}"/>
              </a:ext>
            </a:extLst>
          </p:cNvPr>
          <p:cNvSpPr txBox="1"/>
          <p:nvPr/>
        </p:nvSpPr>
        <p:spPr>
          <a:xfrm>
            <a:off x="525863" y="4193377"/>
            <a:ext cx="8551147" cy="615553"/>
          </a:xfrm>
          <a:prstGeom prst="rect">
            <a:avLst/>
          </a:prstGeom>
          <a:noFill/>
        </p:spPr>
        <p:txBody>
          <a:bodyPr wrap="square" rtlCol="0">
            <a:spAutoFit/>
          </a:bodyPr>
          <a:lstStyle/>
          <a:p>
            <a:r>
              <a:rPr lang="it-IT" sz="1600" dirty="0">
                <a:solidFill>
                  <a:schemeClr val="tx1">
                    <a:lumMod val="50000"/>
                    <a:lumOff val="50000"/>
                  </a:schemeClr>
                </a:solidFill>
                <a:latin typeface="Montserrat" pitchFamily="2" charset="77"/>
              </a:rPr>
              <a:t>DGR 69 del 26/01/2023 – «INSIEME»</a:t>
            </a:r>
          </a:p>
          <a:p>
            <a:endParaRPr lang="it-IT" dirty="0"/>
          </a:p>
        </p:txBody>
      </p:sp>
      <p:sp>
        <p:nvSpPr>
          <p:cNvPr id="6" name="Rettangolo 5">
            <a:extLst>
              <a:ext uri="{FF2B5EF4-FFF2-40B4-BE49-F238E27FC236}">
                <a16:creationId xmlns:a16="http://schemas.microsoft.com/office/drawing/2014/main" id="{D7B1DA1E-FB6C-8DE6-529D-3C6CE3FADC7A}"/>
              </a:ext>
            </a:extLst>
          </p:cNvPr>
          <p:cNvSpPr/>
          <p:nvPr/>
        </p:nvSpPr>
        <p:spPr>
          <a:xfrm>
            <a:off x="9736853" y="0"/>
            <a:ext cx="2455147" cy="6858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1" name="Immagine 10">
            <a:extLst>
              <a:ext uri="{FF2B5EF4-FFF2-40B4-BE49-F238E27FC236}">
                <a16:creationId xmlns:a16="http://schemas.microsoft.com/office/drawing/2014/main" id="{62454480-FA49-A667-5447-7F52170D2E1A}"/>
              </a:ext>
            </a:extLst>
          </p:cNvPr>
          <p:cNvPicPr>
            <a:picLocks noChangeAspect="1"/>
          </p:cNvPicPr>
          <p:nvPr/>
        </p:nvPicPr>
        <p:blipFill>
          <a:blip r:embed="rId2"/>
          <a:stretch>
            <a:fillRect/>
          </a:stretch>
        </p:blipFill>
        <p:spPr>
          <a:xfrm>
            <a:off x="592853" y="5925866"/>
            <a:ext cx="7772400" cy="568082"/>
          </a:xfrm>
          <a:prstGeom prst="rect">
            <a:avLst/>
          </a:prstGeom>
        </p:spPr>
      </p:pic>
    </p:spTree>
    <p:extLst>
      <p:ext uri="{BB962C8B-B14F-4D97-AF65-F5344CB8AC3E}">
        <p14:creationId xmlns:p14="http://schemas.microsoft.com/office/powerpoint/2010/main" val="1060180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A6FA4C08-BBCB-186E-CA40-20AC9D94AFB9}"/>
              </a:ext>
            </a:extLst>
          </p:cNvPr>
          <p:cNvSpPr txBox="1"/>
          <p:nvPr/>
        </p:nvSpPr>
        <p:spPr>
          <a:xfrm>
            <a:off x="1048609" y="1680079"/>
            <a:ext cx="8992069" cy="2862322"/>
          </a:xfrm>
          <a:prstGeom prst="rect">
            <a:avLst/>
          </a:prstGeom>
          <a:noFill/>
        </p:spPr>
        <p:txBody>
          <a:bodyPr wrap="square" rtlCol="0">
            <a:spAutoFit/>
          </a:bodyPr>
          <a:lstStyle/>
          <a:p>
            <a:pPr algn="just">
              <a:tabLst>
                <a:tab pos="2317750" algn="l"/>
              </a:tabLst>
            </a:pPr>
            <a:r>
              <a:rPr lang="it-IT" sz="1800" kern="150" dirty="0">
                <a:effectLst/>
                <a:latin typeface="Arial" panose="020B0604020202020204" pitchFamily="34" charset="0"/>
                <a:ea typeface="NSimSun" panose="02010609030101010101" pitchFamily="49" charset="-122"/>
                <a:cs typeface="Arial" panose="020B0604020202020204" pitchFamily="34" charset="0"/>
              </a:rPr>
              <a:t>Le </a:t>
            </a:r>
            <a:r>
              <a:rPr lang="it-IT" sz="18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famiglie necessitano di un supporto in termini preventivi, che favorisca il crearsi di condizioni positive e che sviluppino l’empowerment per tutti i membri della famiglia. Per raggiungere tale scopo, gli interventi di supporto alla genitorialità e all’organizzazione familiare devono necessariamente coinvolgere i bambini/adolescenti e le famiglie come soggetti attivi. </a:t>
            </a:r>
          </a:p>
          <a:p>
            <a:pPr algn="just">
              <a:tabLst>
                <a:tab pos="2317750" algn="l"/>
              </a:tabLst>
            </a:pPr>
            <a:endParaRPr lang="it-IT" kern="100" dirty="0">
              <a:solidFill>
                <a:srgbClr val="000000"/>
              </a:solidFill>
              <a:latin typeface="Arial" panose="020B0604020202020204" pitchFamily="34" charset="0"/>
              <a:ea typeface="SimSun" panose="02010600030101010101" pitchFamily="2" charset="-122"/>
              <a:cs typeface="Arial" panose="020B0604020202020204" pitchFamily="34" charset="0"/>
            </a:endParaRPr>
          </a:p>
          <a:p>
            <a:pPr algn="just">
              <a:tabLst>
                <a:tab pos="2317750" algn="l"/>
              </a:tabLst>
            </a:pPr>
            <a:r>
              <a:rPr lang="it-IT" sz="1800" kern="1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Gli </a:t>
            </a:r>
            <a:r>
              <a:rPr lang="it-IT" sz="1800" b="1" kern="100" spc="-5" dirty="0">
                <a:solidFill>
                  <a:srgbClr val="000000"/>
                </a:solidFill>
                <a:effectLst/>
                <a:latin typeface="Arial" panose="020B0604020202020204" pitchFamily="34" charset="0"/>
                <a:ea typeface="SimSun" panose="02010600030101010101" pitchFamily="2" charset="-122"/>
                <a:cs typeface="Arial" panose="020B0604020202020204" pitchFamily="34" charset="0"/>
              </a:rPr>
              <a:t>Interventi </a:t>
            </a:r>
            <a:r>
              <a:rPr lang="it-IT" sz="1800" kern="100" spc="-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richiesti </a:t>
            </a:r>
            <a:r>
              <a:rPr lang="it-IT" sz="1800" kern="1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consistono</a:t>
            </a:r>
            <a:r>
              <a:rPr lang="it-IT" sz="1800" kern="100" spc="-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it-IT" sz="1800" kern="1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a:t>
            </a:r>
            <a:r>
              <a:rPr lang="it-IT" sz="1800" kern="100" spc="-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it-IT" sz="1800" kern="1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attività</a:t>
            </a:r>
            <a:r>
              <a:rPr lang="it-IT" sz="1800" kern="100" spc="-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it-IT" sz="1800" kern="1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a:t>
            </a:r>
            <a:r>
              <a:rPr lang="it-IT" sz="1800" kern="100" spc="-5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it-IT" sz="1800" kern="1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tipo</a:t>
            </a:r>
            <a:r>
              <a:rPr lang="it-IT" sz="1800" kern="100" spc="-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it-IT" sz="1800" kern="1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educativo</a:t>
            </a:r>
            <a:r>
              <a:rPr lang="it-IT" sz="1800" kern="100" spc="-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it-IT" sz="1800" kern="1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a:t>
            </a:r>
            <a:r>
              <a:rPr lang="it-IT" sz="1800" kern="100" spc="-5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it-IT" sz="1800" kern="1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a:t>
            </a:r>
            <a:r>
              <a:rPr lang="it-IT" sz="1800" kern="100" spc="-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it-IT" sz="1800" kern="1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supporto</a:t>
            </a:r>
            <a:r>
              <a:rPr lang="it-IT" sz="1800" kern="100" spc="-5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it-IT" sz="1800" kern="1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personalizzato,</a:t>
            </a:r>
            <a:r>
              <a:rPr lang="it-IT" sz="1800" kern="100" spc="-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it-IT" sz="1800" kern="1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finalizzate</a:t>
            </a:r>
            <a:r>
              <a:rPr lang="it-IT" sz="1800" kern="100" spc="-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it-IT"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all’autonomia,</a:t>
            </a:r>
            <a:r>
              <a:rPr lang="it-IT" sz="1800" kern="1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it-IT"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 rivolte alle famiglie, con particolare attenzione ai minorenni e alle figure genitoriali.</a:t>
            </a:r>
            <a:endParaRPr lang="it-IT" sz="1800" kern="100" dirty="0">
              <a:effectLst/>
              <a:latin typeface="Arial" panose="020B0604020202020204" pitchFamily="34" charset="0"/>
              <a:ea typeface="Times New Roman" panose="02020603050405020304" pitchFamily="18" charset="0"/>
              <a:cs typeface="Arial" panose="020B0604020202020204" pitchFamily="34" charset="0"/>
            </a:endParaRPr>
          </a:p>
          <a:p>
            <a:pPr algn="just">
              <a:tabLst>
                <a:tab pos="2317750" algn="l"/>
              </a:tabLst>
            </a:pPr>
            <a:r>
              <a:rPr lang="it-IT" sz="1800" kern="1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it-IT" sz="1800" kern="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Titolo 1">
            <a:extLst>
              <a:ext uri="{FF2B5EF4-FFF2-40B4-BE49-F238E27FC236}">
                <a16:creationId xmlns:a16="http://schemas.microsoft.com/office/drawing/2014/main" id="{2F3EB265-C685-C05F-43C7-6F052BF7F373}"/>
              </a:ext>
            </a:extLst>
          </p:cNvPr>
          <p:cNvSpPr txBox="1">
            <a:spLocks/>
          </p:cNvSpPr>
          <p:nvPr/>
        </p:nvSpPr>
        <p:spPr>
          <a:xfrm>
            <a:off x="838200" y="421739"/>
            <a:ext cx="10515600" cy="634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800" b="1" dirty="0">
                <a:latin typeface="Montserrat SemiBold" pitchFamily="2" charset="77"/>
              </a:rPr>
              <a:t>Manifestazione di interesse</a:t>
            </a:r>
          </a:p>
        </p:txBody>
      </p:sp>
      <p:cxnSp>
        <p:nvCxnSpPr>
          <p:cNvPr id="3" name="Connettore 1 2">
            <a:extLst>
              <a:ext uri="{FF2B5EF4-FFF2-40B4-BE49-F238E27FC236}">
                <a16:creationId xmlns:a16="http://schemas.microsoft.com/office/drawing/2014/main" id="{C22631F1-0D5E-C46C-074F-F2B47890BD76}"/>
              </a:ext>
            </a:extLst>
          </p:cNvPr>
          <p:cNvCxnSpPr>
            <a:cxnSpLocks/>
          </p:cNvCxnSpPr>
          <p:nvPr/>
        </p:nvCxnSpPr>
        <p:spPr>
          <a:xfrm>
            <a:off x="4181789" y="1174790"/>
            <a:ext cx="3828422" cy="0"/>
          </a:xfrm>
          <a:prstGeom prst="line">
            <a:avLst/>
          </a:prstGeom>
          <a:ln w="19050">
            <a:solidFill>
              <a:srgbClr val="CD1626"/>
            </a:solidFill>
          </a:ln>
        </p:spPr>
        <p:style>
          <a:lnRef idx="1">
            <a:schemeClr val="dk1"/>
          </a:lnRef>
          <a:fillRef idx="0">
            <a:schemeClr val="dk1"/>
          </a:fillRef>
          <a:effectRef idx="0">
            <a:schemeClr val="dk1"/>
          </a:effectRef>
          <a:fontRef idx="minor">
            <a:schemeClr val="tx1"/>
          </a:fontRef>
        </p:style>
      </p:cxnSp>
      <p:sp>
        <p:nvSpPr>
          <p:cNvPr id="27" name="Rettangolo 26">
            <a:extLst>
              <a:ext uri="{FF2B5EF4-FFF2-40B4-BE49-F238E27FC236}">
                <a16:creationId xmlns:a16="http://schemas.microsoft.com/office/drawing/2014/main" id="{27E04EEC-BDC0-EACE-475E-62F0610C7076}"/>
              </a:ext>
            </a:extLst>
          </p:cNvPr>
          <p:cNvSpPr/>
          <p:nvPr/>
        </p:nvSpPr>
        <p:spPr>
          <a:xfrm>
            <a:off x="0" y="5801742"/>
            <a:ext cx="12192000" cy="1056257"/>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a:extLst>
              <a:ext uri="{FF2B5EF4-FFF2-40B4-BE49-F238E27FC236}">
                <a16:creationId xmlns:a16="http://schemas.microsoft.com/office/drawing/2014/main" id="{1E3C00CD-ED7A-4E55-15A9-E019B518917E}"/>
              </a:ext>
            </a:extLst>
          </p:cNvPr>
          <p:cNvSpPr txBox="1"/>
          <p:nvPr/>
        </p:nvSpPr>
        <p:spPr>
          <a:xfrm>
            <a:off x="245305" y="6129815"/>
            <a:ext cx="2705283" cy="400110"/>
          </a:xfrm>
          <a:prstGeom prst="rect">
            <a:avLst/>
          </a:prstGeom>
          <a:noFill/>
        </p:spPr>
        <p:txBody>
          <a:bodyPr wrap="square" rtlCol="0">
            <a:spAutoFit/>
          </a:bodyPr>
          <a:lstStyle/>
          <a:p>
            <a:r>
              <a:rPr lang="it-IT" sz="2000" b="1" dirty="0">
                <a:solidFill>
                  <a:schemeClr val="bg1"/>
                </a:solidFill>
                <a:latin typeface="Montserrat SemiBold" pitchFamily="2" charset="77"/>
              </a:rPr>
              <a:t>INSIEME</a:t>
            </a:r>
            <a:r>
              <a:rPr lang="it-IT" sz="1800" b="1" dirty="0">
                <a:solidFill>
                  <a:schemeClr val="bg1"/>
                </a:solidFill>
                <a:latin typeface="Montserrat SemiBold" pitchFamily="2" charset="77"/>
              </a:rPr>
              <a:t> in ATS 012</a:t>
            </a:r>
            <a:endParaRPr lang="it-IT" dirty="0">
              <a:solidFill>
                <a:schemeClr val="bg1"/>
              </a:solidFill>
            </a:endParaRPr>
          </a:p>
        </p:txBody>
      </p:sp>
    </p:spTree>
    <p:extLst>
      <p:ext uri="{BB962C8B-B14F-4D97-AF65-F5344CB8AC3E}">
        <p14:creationId xmlns:p14="http://schemas.microsoft.com/office/powerpoint/2010/main" val="1874573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A6FA4C08-BBCB-186E-CA40-20AC9D94AFB9}"/>
              </a:ext>
            </a:extLst>
          </p:cNvPr>
          <p:cNvSpPr txBox="1"/>
          <p:nvPr/>
        </p:nvSpPr>
        <p:spPr>
          <a:xfrm>
            <a:off x="1068488" y="1228730"/>
            <a:ext cx="8992069" cy="3993144"/>
          </a:xfrm>
          <a:prstGeom prst="rect">
            <a:avLst/>
          </a:prstGeom>
          <a:noFill/>
        </p:spPr>
        <p:txBody>
          <a:bodyPr wrap="square" rtlCol="0">
            <a:spAutoFit/>
          </a:bodyPr>
          <a:lstStyle/>
          <a:p>
            <a:pPr algn="just">
              <a:tabLst>
                <a:tab pos="2317750" algn="l"/>
              </a:tabLst>
            </a:pPr>
            <a:r>
              <a:rPr lang="it-IT"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Tali</a:t>
            </a:r>
            <a:r>
              <a:rPr lang="it-IT" sz="1800" kern="100" spc="-2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it-IT" sz="1800" b="1" kern="100" spc="-5" dirty="0">
                <a:solidFill>
                  <a:srgbClr val="000000"/>
                </a:solidFill>
                <a:effectLst/>
                <a:latin typeface="Arial" panose="020B0604020202020204" pitchFamily="34" charset="0"/>
                <a:ea typeface="SimSun" panose="02010600030101010101" pitchFamily="2" charset="-122"/>
                <a:cs typeface="Arial" panose="020B0604020202020204" pitchFamily="34" charset="0"/>
              </a:rPr>
              <a:t>Interventi</a:t>
            </a:r>
            <a:r>
              <a:rPr lang="it-IT" sz="1800" kern="1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it-IT" sz="1800" kern="1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(integrativi</a:t>
            </a:r>
            <a:r>
              <a:rPr lang="it-IT" sz="1800" kern="1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it-IT"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rispetto</a:t>
            </a:r>
            <a:r>
              <a:rPr lang="it-IT" sz="1800" kern="1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it-IT"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it-IT" sz="1800" kern="1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it-IT"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quelli</a:t>
            </a:r>
            <a:r>
              <a:rPr lang="it-IT" sz="1800" kern="1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it-IT"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forniti</a:t>
            </a:r>
            <a:r>
              <a:rPr lang="it-IT" sz="1800" kern="1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it-IT"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nelle</a:t>
            </a:r>
            <a:r>
              <a:rPr lang="it-IT" sz="1800" kern="100" spc="-6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it-IT"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programmazioni</a:t>
            </a:r>
            <a:r>
              <a:rPr lang="it-IT" sz="1800" kern="100" spc="-6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it-IT"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comunali</a:t>
            </a:r>
            <a:r>
              <a:rPr lang="it-IT" sz="1800" kern="1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it-IT"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e/o</a:t>
            </a:r>
            <a:r>
              <a:rPr lang="it-IT" sz="1800" kern="100" spc="-2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it-IT"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nei</a:t>
            </a:r>
            <a:r>
              <a:rPr lang="it-IT" sz="1800" kern="100" spc="-2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it-IT"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Piani</a:t>
            </a:r>
            <a:r>
              <a:rPr lang="it-IT" sz="1800" kern="100" spc="-2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it-IT"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a:t>
            </a:r>
            <a:r>
              <a:rPr lang="it-IT" sz="1800" kern="1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it-IT"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Zona)</a:t>
            </a:r>
            <a:r>
              <a:rPr lang="it-IT" sz="18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fanno riferimento alle seguenti tipologie:</a:t>
            </a:r>
            <a:endParaRPr lang="it-IT" sz="1800" kern="1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Symbol" pitchFamily="2" charset="2"/>
              <a:buChar char=""/>
              <a:tabLst>
                <a:tab pos="2317750" algn="l"/>
              </a:tabLst>
            </a:pPr>
            <a:r>
              <a:rPr lang="it-IT" sz="18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Attività Ricreativa-Sportiva [ARS]</a:t>
            </a:r>
            <a:endParaRPr lang="it-IT" sz="1800" kern="1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Symbol" pitchFamily="2" charset="2"/>
              <a:buChar char=""/>
              <a:tabLst>
                <a:tab pos="2317750" algn="l"/>
              </a:tabLst>
            </a:pPr>
            <a:r>
              <a:rPr lang="it-IT" sz="18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Attività Ricreativa-Culturale a supporto della socializzazione [ARC]</a:t>
            </a:r>
            <a:endParaRPr lang="it-IT" sz="1800" kern="1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Symbol" pitchFamily="2" charset="2"/>
              <a:buChar char=""/>
              <a:tabLst>
                <a:tab pos="2317750" algn="l"/>
              </a:tabLst>
            </a:pPr>
            <a:r>
              <a:rPr lang="it-IT" sz="18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Mediazione Linguistico-Culturale in contesti di vita e scolastici [MLC]</a:t>
            </a:r>
            <a:endParaRPr lang="it-IT" sz="1800" kern="1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Symbol" pitchFamily="2" charset="2"/>
              <a:buChar char=""/>
              <a:tabLst>
                <a:tab pos="2317750" algn="l"/>
              </a:tabLst>
            </a:pPr>
            <a:r>
              <a:rPr lang="it-IT" sz="18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Supporto allo Studio [SS]</a:t>
            </a:r>
            <a:endParaRPr lang="it-IT" sz="1800" kern="1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Symbol" pitchFamily="2" charset="2"/>
              <a:buChar char=""/>
              <a:tabLst>
                <a:tab pos="2317750" algn="l"/>
              </a:tabLst>
            </a:pPr>
            <a:r>
              <a:rPr lang="it-IT" sz="18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Interventi psico-educativi e specialistici [IPES]</a:t>
            </a:r>
            <a:endParaRPr lang="it-IT" sz="1800" kern="1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Symbol" pitchFamily="2" charset="2"/>
              <a:buChar char=""/>
              <a:tabLst>
                <a:tab pos="2317750" algn="l"/>
              </a:tabLst>
            </a:pPr>
            <a:r>
              <a:rPr lang="it-IT" sz="18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Consulenza Psicopedagogica Genitoriale [CPG]</a:t>
            </a:r>
            <a:endParaRPr lang="it-IT" sz="1800" kern="1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Symbol" pitchFamily="2" charset="2"/>
              <a:buChar char=""/>
              <a:tabLst>
                <a:tab pos="2317750" algn="l"/>
              </a:tabLst>
            </a:pPr>
            <a:r>
              <a:rPr lang="it-IT" sz="18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Sostegno all’Organizzazione Domestica [SOD]</a:t>
            </a:r>
            <a:endParaRPr lang="it-IT" sz="1800" kern="1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Symbol" pitchFamily="2" charset="2"/>
              <a:buChar char=""/>
              <a:tabLst>
                <a:tab pos="2317750" algn="l"/>
              </a:tabLst>
            </a:pPr>
            <a:r>
              <a:rPr lang="it-IT" sz="18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BabySitting</a:t>
            </a:r>
            <a:r>
              <a:rPr lang="it-IT" sz="18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[BS]</a:t>
            </a:r>
            <a:endParaRPr lang="it-IT" sz="1800" kern="1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Symbol" pitchFamily="2" charset="2"/>
              <a:buChar char=""/>
              <a:tabLst>
                <a:tab pos="2317750" algn="l"/>
              </a:tabLst>
            </a:pPr>
            <a:r>
              <a:rPr lang="it-IT" sz="18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Spazio 6-14 [S614]</a:t>
            </a:r>
            <a:endParaRPr lang="it-IT" sz="1800" kern="1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Symbol" pitchFamily="2" charset="2"/>
              <a:buChar char=""/>
              <a:tabLst>
                <a:tab pos="2317750" algn="l"/>
              </a:tabLst>
            </a:pPr>
            <a:r>
              <a:rPr lang="it-IT" sz="18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Trasporto sociale [TS]</a:t>
            </a:r>
            <a:endParaRPr lang="it-IT" sz="1800" kern="1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Symbol" pitchFamily="2" charset="2"/>
              <a:buChar char=""/>
              <a:tabLst>
                <a:tab pos="2317750" algn="l"/>
              </a:tabLst>
            </a:pPr>
            <a:r>
              <a:rPr lang="it-IT" sz="18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Family manager [FM]</a:t>
            </a:r>
            <a:endParaRPr lang="it-IT" sz="1800" kern="100" dirty="0">
              <a:effectLst/>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spcAft>
                <a:spcPts val="700"/>
              </a:spcAft>
              <a:tabLst>
                <a:tab pos="695325" algn="l"/>
              </a:tabLst>
            </a:pPr>
            <a:endParaRPr lang="it-IT" sz="1800" kern="150" dirty="0">
              <a:effectLst/>
              <a:latin typeface="OpenSymbol"/>
              <a:ea typeface="OpenSymbol"/>
              <a:cs typeface="OpenSymbol"/>
            </a:endParaRPr>
          </a:p>
        </p:txBody>
      </p:sp>
      <p:sp>
        <p:nvSpPr>
          <p:cNvPr id="2" name="Titolo 1">
            <a:extLst>
              <a:ext uri="{FF2B5EF4-FFF2-40B4-BE49-F238E27FC236}">
                <a16:creationId xmlns:a16="http://schemas.microsoft.com/office/drawing/2014/main" id="{2F3EB265-C685-C05F-43C7-6F052BF7F373}"/>
              </a:ext>
            </a:extLst>
          </p:cNvPr>
          <p:cNvSpPr txBox="1">
            <a:spLocks/>
          </p:cNvSpPr>
          <p:nvPr/>
        </p:nvSpPr>
        <p:spPr>
          <a:xfrm>
            <a:off x="838200" y="421739"/>
            <a:ext cx="10515600" cy="634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800" b="1" dirty="0">
                <a:latin typeface="Montserrat SemiBold" pitchFamily="2" charset="77"/>
              </a:rPr>
              <a:t>Manifestazione di interesse</a:t>
            </a:r>
          </a:p>
        </p:txBody>
      </p:sp>
      <p:cxnSp>
        <p:nvCxnSpPr>
          <p:cNvPr id="3" name="Connettore 1 2">
            <a:extLst>
              <a:ext uri="{FF2B5EF4-FFF2-40B4-BE49-F238E27FC236}">
                <a16:creationId xmlns:a16="http://schemas.microsoft.com/office/drawing/2014/main" id="{C22631F1-0D5E-C46C-074F-F2B47890BD76}"/>
              </a:ext>
            </a:extLst>
          </p:cNvPr>
          <p:cNvCxnSpPr>
            <a:cxnSpLocks/>
          </p:cNvCxnSpPr>
          <p:nvPr/>
        </p:nvCxnSpPr>
        <p:spPr>
          <a:xfrm>
            <a:off x="4181789" y="1174790"/>
            <a:ext cx="3828422" cy="0"/>
          </a:xfrm>
          <a:prstGeom prst="line">
            <a:avLst/>
          </a:prstGeom>
          <a:ln w="19050">
            <a:solidFill>
              <a:srgbClr val="CD1626"/>
            </a:solidFill>
          </a:ln>
        </p:spPr>
        <p:style>
          <a:lnRef idx="1">
            <a:schemeClr val="dk1"/>
          </a:lnRef>
          <a:fillRef idx="0">
            <a:schemeClr val="dk1"/>
          </a:fillRef>
          <a:effectRef idx="0">
            <a:schemeClr val="dk1"/>
          </a:effectRef>
          <a:fontRef idx="minor">
            <a:schemeClr val="tx1"/>
          </a:fontRef>
        </p:style>
      </p:cxnSp>
      <p:sp>
        <p:nvSpPr>
          <p:cNvPr id="27" name="Rettangolo 26">
            <a:extLst>
              <a:ext uri="{FF2B5EF4-FFF2-40B4-BE49-F238E27FC236}">
                <a16:creationId xmlns:a16="http://schemas.microsoft.com/office/drawing/2014/main" id="{27E04EEC-BDC0-EACE-475E-62F0610C7076}"/>
              </a:ext>
            </a:extLst>
          </p:cNvPr>
          <p:cNvSpPr/>
          <p:nvPr/>
        </p:nvSpPr>
        <p:spPr>
          <a:xfrm>
            <a:off x="0" y="5908132"/>
            <a:ext cx="12192000" cy="1056257"/>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a:extLst>
              <a:ext uri="{FF2B5EF4-FFF2-40B4-BE49-F238E27FC236}">
                <a16:creationId xmlns:a16="http://schemas.microsoft.com/office/drawing/2014/main" id="{1E3C00CD-ED7A-4E55-15A9-E019B518917E}"/>
              </a:ext>
            </a:extLst>
          </p:cNvPr>
          <p:cNvSpPr txBox="1"/>
          <p:nvPr/>
        </p:nvSpPr>
        <p:spPr>
          <a:xfrm>
            <a:off x="245305" y="6129815"/>
            <a:ext cx="2705283" cy="400110"/>
          </a:xfrm>
          <a:prstGeom prst="rect">
            <a:avLst/>
          </a:prstGeom>
          <a:noFill/>
        </p:spPr>
        <p:txBody>
          <a:bodyPr wrap="square" rtlCol="0">
            <a:spAutoFit/>
          </a:bodyPr>
          <a:lstStyle/>
          <a:p>
            <a:r>
              <a:rPr lang="it-IT" sz="2000" b="1" dirty="0">
                <a:solidFill>
                  <a:schemeClr val="bg1"/>
                </a:solidFill>
                <a:latin typeface="Montserrat SemiBold" pitchFamily="2" charset="77"/>
              </a:rPr>
              <a:t>INSIEME</a:t>
            </a:r>
            <a:r>
              <a:rPr lang="it-IT" sz="1800" b="1" dirty="0">
                <a:solidFill>
                  <a:schemeClr val="bg1"/>
                </a:solidFill>
                <a:latin typeface="Montserrat SemiBold" pitchFamily="2" charset="77"/>
              </a:rPr>
              <a:t> in ATS 012</a:t>
            </a:r>
            <a:endParaRPr lang="it-IT" dirty="0">
              <a:solidFill>
                <a:schemeClr val="bg1"/>
              </a:solidFill>
            </a:endParaRPr>
          </a:p>
        </p:txBody>
      </p:sp>
    </p:spTree>
    <p:extLst>
      <p:ext uri="{BB962C8B-B14F-4D97-AF65-F5344CB8AC3E}">
        <p14:creationId xmlns:p14="http://schemas.microsoft.com/office/powerpoint/2010/main" val="3082304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A6FA4C08-BBCB-186E-CA40-20AC9D94AFB9}"/>
              </a:ext>
            </a:extLst>
          </p:cNvPr>
          <p:cNvSpPr txBox="1"/>
          <p:nvPr/>
        </p:nvSpPr>
        <p:spPr>
          <a:xfrm>
            <a:off x="1068488" y="1228730"/>
            <a:ext cx="8992069" cy="2739468"/>
          </a:xfrm>
          <a:prstGeom prst="rect">
            <a:avLst/>
          </a:prstGeom>
          <a:noFill/>
        </p:spPr>
        <p:txBody>
          <a:bodyPr wrap="square" rtlCol="0">
            <a:spAutoFit/>
          </a:bodyPr>
          <a:lstStyle/>
          <a:p>
            <a:pPr>
              <a:lnSpc>
                <a:spcPct val="115000"/>
              </a:lnSpc>
              <a:spcAft>
                <a:spcPts val="700"/>
              </a:spcAft>
              <a:tabLst>
                <a:tab pos="1152525" algn="l"/>
              </a:tabLst>
            </a:pPr>
            <a:r>
              <a:rPr lang="it-IT" sz="1800" b="1" kern="150" dirty="0">
                <a:solidFill>
                  <a:srgbClr val="FF0000"/>
                </a:solidFill>
                <a:effectLst/>
                <a:latin typeface="Arial" panose="020B0604020202020204" pitchFamily="34" charset="0"/>
                <a:ea typeface="NSimSun" panose="02010609030101010101" pitchFamily="49" charset="-122"/>
                <a:cs typeface="Arial" panose="020B0604020202020204" pitchFamily="34" charset="0"/>
              </a:rPr>
              <a:t>Riassumendo:</a:t>
            </a:r>
            <a:endParaRPr lang="it-IT" sz="1800" kern="150" dirty="0">
              <a:effectLst/>
              <a:latin typeface="Arial" panose="020B0604020202020204" pitchFamily="34" charset="0"/>
              <a:ea typeface="NSimSun" panose="02010609030101010101" pitchFamily="49" charset="-122"/>
              <a:cs typeface="Arial" panose="020B0604020202020204" pitchFamily="34" charset="0"/>
            </a:endParaRPr>
          </a:p>
          <a:p>
            <a:pPr algn="just">
              <a:tabLst>
                <a:tab pos="2317750" algn="l"/>
              </a:tabLst>
            </a:pPr>
            <a:endParaRPr lang="it-IT" kern="100" spc="-5"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tabLst>
                <a:tab pos="2317750" algn="l"/>
              </a:tabLst>
            </a:pPr>
            <a:r>
              <a:rPr lang="it-IT" sz="1800" kern="1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Servizi Integrativi</a:t>
            </a:r>
          </a:p>
          <a:p>
            <a:pPr marL="285750" indent="-285750" algn="just">
              <a:buFont typeface="Arial" panose="020B0604020202020204" pitchFamily="34" charset="0"/>
              <a:buChar char="•"/>
              <a:tabLst>
                <a:tab pos="2317750" algn="l"/>
              </a:tabLst>
            </a:pPr>
            <a:endParaRPr lang="it-IT" kern="100" spc="-5"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tabLst>
                <a:tab pos="2317750" algn="l"/>
              </a:tabLst>
            </a:pPr>
            <a:r>
              <a:rPr lang="it-IT" sz="1800" kern="1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Servizi Innovativi</a:t>
            </a:r>
          </a:p>
          <a:p>
            <a:pPr algn="just">
              <a:tabLst>
                <a:tab pos="2317750" algn="l"/>
              </a:tabLst>
            </a:pPr>
            <a:endParaRPr lang="it-IT" kern="100" spc="-5"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tabLst>
                <a:tab pos="2317750" algn="l"/>
              </a:tabLst>
            </a:pPr>
            <a:r>
              <a:rPr lang="it-IT" sz="1800" kern="1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Coinvolgimento delle famiglie e dei minori in una prospettiva di empowerment!</a:t>
            </a:r>
          </a:p>
          <a:p>
            <a:pPr algn="just">
              <a:tabLst>
                <a:tab pos="2317750" algn="l"/>
              </a:tabLst>
            </a:pPr>
            <a:endParaRPr lang="it-IT" sz="1800" kern="100" dirty="0">
              <a:effectLst/>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spcAft>
                <a:spcPts val="700"/>
              </a:spcAft>
              <a:tabLst>
                <a:tab pos="695325" algn="l"/>
              </a:tabLst>
            </a:pPr>
            <a:endParaRPr lang="it-IT" sz="1800" kern="150" dirty="0">
              <a:effectLst/>
              <a:latin typeface="OpenSymbol"/>
              <a:ea typeface="OpenSymbol"/>
              <a:cs typeface="OpenSymbol"/>
            </a:endParaRPr>
          </a:p>
        </p:txBody>
      </p:sp>
      <p:sp>
        <p:nvSpPr>
          <p:cNvPr id="2" name="Titolo 1">
            <a:extLst>
              <a:ext uri="{FF2B5EF4-FFF2-40B4-BE49-F238E27FC236}">
                <a16:creationId xmlns:a16="http://schemas.microsoft.com/office/drawing/2014/main" id="{2F3EB265-C685-C05F-43C7-6F052BF7F373}"/>
              </a:ext>
            </a:extLst>
          </p:cNvPr>
          <p:cNvSpPr txBox="1">
            <a:spLocks/>
          </p:cNvSpPr>
          <p:nvPr/>
        </p:nvSpPr>
        <p:spPr>
          <a:xfrm>
            <a:off x="838200" y="421739"/>
            <a:ext cx="10515600" cy="634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800" b="1" dirty="0">
                <a:latin typeface="Montserrat SemiBold" pitchFamily="2" charset="77"/>
              </a:rPr>
              <a:t>Manifestazione di interesse</a:t>
            </a:r>
          </a:p>
        </p:txBody>
      </p:sp>
      <p:cxnSp>
        <p:nvCxnSpPr>
          <p:cNvPr id="3" name="Connettore 1 2">
            <a:extLst>
              <a:ext uri="{FF2B5EF4-FFF2-40B4-BE49-F238E27FC236}">
                <a16:creationId xmlns:a16="http://schemas.microsoft.com/office/drawing/2014/main" id="{C22631F1-0D5E-C46C-074F-F2B47890BD76}"/>
              </a:ext>
            </a:extLst>
          </p:cNvPr>
          <p:cNvCxnSpPr>
            <a:cxnSpLocks/>
          </p:cNvCxnSpPr>
          <p:nvPr/>
        </p:nvCxnSpPr>
        <p:spPr>
          <a:xfrm>
            <a:off x="4181789" y="1174790"/>
            <a:ext cx="3828422" cy="0"/>
          </a:xfrm>
          <a:prstGeom prst="line">
            <a:avLst/>
          </a:prstGeom>
          <a:ln w="19050">
            <a:solidFill>
              <a:srgbClr val="CD1626"/>
            </a:solidFill>
          </a:ln>
        </p:spPr>
        <p:style>
          <a:lnRef idx="1">
            <a:schemeClr val="dk1"/>
          </a:lnRef>
          <a:fillRef idx="0">
            <a:schemeClr val="dk1"/>
          </a:fillRef>
          <a:effectRef idx="0">
            <a:schemeClr val="dk1"/>
          </a:effectRef>
          <a:fontRef idx="minor">
            <a:schemeClr val="tx1"/>
          </a:fontRef>
        </p:style>
      </p:cxnSp>
      <p:sp>
        <p:nvSpPr>
          <p:cNvPr id="27" name="Rettangolo 26">
            <a:extLst>
              <a:ext uri="{FF2B5EF4-FFF2-40B4-BE49-F238E27FC236}">
                <a16:creationId xmlns:a16="http://schemas.microsoft.com/office/drawing/2014/main" id="{27E04EEC-BDC0-EACE-475E-62F0610C7076}"/>
              </a:ext>
            </a:extLst>
          </p:cNvPr>
          <p:cNvSpPr/>
          <p:nvPr/>
        </p:nvSpPr>
        <p:spPr>
          <a:xfrm>
            <a:off x="0" y="5908132"/>
            <a:ext cx="12192000" cy="1056257"/>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a:extLst>
              <a:ext uri="{FF2B5EF4-FFF2-40B4-BE49-F238E27FC236}">
                <a16:creationId xmlns:a16="http://schemas.microsoft.com/office/drawing/2014/main" id="{1E3C00CD-ED7A-4E55-15A9-E019B518917E}"/>
              </a:ext>
            </a:extLst>
          </p:cNvPr>
          <p:cNvSpPr txBox="1"/>
          <p:nvPr/>
        </p:nvSpPr>
        <p:spPr>
          <a:xfrm>
            <a:off x="245305" y="6129815"/>
            <a:ext cx="2705283" cy="400110"/>
          </a:xfrm>
          <a:prstGeom prst="rect">
            <a:avLst/>
          </a:prstGeom>
          <a:noFill/>
        </p:spPr>
        <p:txBody>
          <a:bodyPr wrap="square" rtlCol="0">
            <a:spAutoFit/>
          </a:bodyPr>
          <a:lstStyle/>
          <a:p>
            <a:r>
              <a:rPr lang="it-IT" sz="2000" b="1" dirty="0">
                <a:solidFill>
                  <a:schemeClr val="bg1"/>
                </a:solidFill>
                <a:latin typeface="Montserrat SemiBold" pitchFamily="2" charset="77"/>
              </a:rPr>
              <a:t>INSIEME</a:t>
            </a:r>
            <a:r>
              <a:rPr lang="it-IT" sz="1800" b="1" dirty="0">
                <a:solidFill>
                  <a:schemeClr val="bg1"/>
                </a:solidFill>
                <a:latin typeface="Montserrat SemiBold" pitchFamily="2" charset="77"/>
              </a:rPr>
              <a:t> in ATS 012</a:t>
            </a:r>
            <a:endParaRPr lang="it-IT" dirty="0">
              <a:solidFill>
                <a:schemeClr val="bg1"/>
              </a:solidFill>
            </a:endParaRPr>
          </a:p>
        </p:txBody>
      </p:sp>
    </p:spTree>
    <p:extLst>
      <p:ext uri="{BB962C8B-B14F-4D97-AF65-F5344CB8AC3E}">
        <p14:creationId xmlns:p14="http://schemas.microsoft.com/office/powerpoint/2010/main" val="83893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A6FA4C08-BBCB-186E-CA40-20AC9D94AFB9}"/>
              </a:ext>
            </a:extLst>
          </p:cNvPr>
          <p:cNvSpPr txBox="1"/>
          <p:nvPr/>
        </p:nvSpPr>
        <p:spPr>
          <a:xfrm>
            <a:off x="1068488" y="1228730"/>
            <a:ext cx="8992069" cy="5509457"/>
          </a:xfrm>
          <a:prstGeom prst="rect">
            <a:avLst/>
          </a:prstGeom>
          <a:noFill/>
        </p:spPr>
        <p:txBody>
          <a:bodyPr wrap="square" rtlCol="0">
            <a:spAutoFit/>
          </a:bodyPr>
          <a:lstStyle/>
          <a:p>
            <a:pPr>
              <a:lnSpc>
                <a:spcPct val="115000"/>
              </a:lnSpc>
              <a:spcAft>
                <a:spcPts val="700"/>
              </a:spcAft>
              <a:tabLst>
                <a:tab pos="1152525" algn="l"/>
              </a:tabLst>
            </a:pPr>
            <a:r>
              <a:rPr lang="it-IT" sz="1800" b="1" kern="150" dirty="0">
                <a:solidFill>
                  <a:srgbClr val="FF0000"/>
                </a:solidFill>
                <a:effectLst/>
                <a:latin typeface="Arial" panose="020B0604020202020204" pitchFamily="34" charset="0"/>
                <a:ea typeface="NSimSun" panose="02010609030101010101" pitchFamily="49" charset="-122"/>
                <a:cs typeface="Arial" panose="020B0604020202020204" pitchFamily="34" charset="0"/>
              </a:rPr>
              <a:t>Domanda:</a:t>
            </a:r>
            <a:endParaRPr lang="it-IT" sz="1800" kern="150" dirty="0">
              <a:effectLst/>
              <a:latin typeface="Arial" panose="020B0604020202020204" pitchFamily="34" charset="0"/>
              <a:ea typeface="NSimSun" panose="02010609030101010101" pitchFamily="49" charset="-122"/>
              <a:cs typeface="Arial" panose="020B0604020202020204" pitchFamily="34" charset="0"/>
            </a:endParaRPr>
          </a:p>
          <a:p>
            <a:pPr algn="just">
              <a:tabLst>
                <a:tab pos="2317750" algn="l"/>
              </a:tabLst>
            </a:pPr>
            <a:endParaRPr lang="it-IT" kern="100" spc="-5"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mj-lt"/>
              <a:buAutoNum type="arabicPeriod"/>
              <a:tabLst>
                <a:tab pos="2317750" algn="l"/>
              </a:tabLst>
            </a:pPr>
            <a:r>
              <a:rPr lang="it-IT" sz="1800" kern="1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Domanda di adesione e schema di dichiarazioni</a:t>
            </a:r>
          </a:p>
          <a:p>
            <a:pPr marL="342900" indent="-342900" algn="just">
              <a:buFont typeface="+mj-lt"/>
              <a:buAutoNum type="arabicPeriod"/>
              <a:tabLst>
                <a:tab pos="2317750" algn="l"/>
              </a:tabLst>
            </a:pPr>
            <a:endParaRPr lang="it-IT" kern="100" spc="-5"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mj-lt"/>
              <a:buAutoNum type="arabicPeriod"/>
              <a:tabLst>
                <a:tab pos="2317750" algn="l"/>
              </a:tabLst>
            </a:pPr>
            <a:r>
              <a:rPr lang="it-IT" sz="1800" kern="1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Modello di proposta di intervento</a:t>
            </a:r>
          </a:p>
          <a:p>
            <a:pPr algn="just">
              <a:tabLst>
                <a:tab pos="2317750" algn="l"/>
              </a:tabLst>
            </a:pPr>
            <a:endParaRPr lang="it-IT" sz="1800" kern="1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tabLst>
                <a:tab pos="2317750" algn="l"/>
              </a:tabLst>
            </a:pPr>
            <a:r>
              <a:rPr lang="it-IT" sz="1800" kern="1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Destinatari</a:t>
            </a:r>
          </a:p>
          <a:p>
            <a:pPr marL="285750" indent="-285750" algn="just">
              <a:buFont typeface="Arial" panose="020B0604020202020204" pitchFamily="34" charset="0"/>
              <a:buChar char="•"/>
              <a:tabLst>
                <a:tab pos="2317750" algn="l"/>
              </a:tabLst>
            </a:pPr>
            <a:r>
              <a:rPr lang="it-IT" kern="100" spc="-5" dirty="0">
                <a:solidFill>
                  <a:srgbClr val="000000"/>
                </a:solidFill>
                <a:latin typeface="Arial" panose="020B0604020202020204" pitchFamily="34" charset="0"/>
                <a:ea typeface="Times New Roman" panose="02020603050405020304" pitchFamily="18" charset="0"/>
                <a:cs typeface="Arial" panose="020B0604020202020204" pitchFamily="34" charset="0"/>
              </a:rPr>
              <a:t>Ambito territoriale</a:t>
            </a:r>
          </a:p>
          <a:p>
            <a:pPr marL="285750" indent="-285750" algn="just">
              <a:buFont typeface="Arial" panose="020B0604020202020204" pitchFamily="34" charset="0"/>
              <a:buChar char="•"/>
              <a:tabLst>
                <a:tab pos="2317750" algn="l"/>
              </a:tabLst>
            </a:pPr>
            <a:r>
              <a:rPr lang="it-IT" sz="1800" b="1" kern="1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Descrizione attività</a:t>
            </a:r>
          </a:p>
          <a:p>
            <a:pPr marL="285750" indent="-285750" algn="just">
              <a:buFont typeface="Arial" panose="020B0604020202020204" pitchFamily="34" charset="0"/>
              <a:buChar char="•"/>
              <a:tabLst>
                <a:tab pos="2317750" algn="l"/>
              </a:tabLst>
            </a:pPr>
            <a:r>
              <a:rPr lang="it-IT" b="1" kern="100" spc="-5" dirty="0">
                <a:solidFill>
                  <a:srgbClr val="000000"/>
                </a:solidFill>
                <a:latin typeface="Arial" panose="020B0604020202020204" pitchFamily="34" charset="0"/>
                <a:ea typeface="Times New Roman" panose="02020603050405020304" pitchFamily="18" charset="0"/>
                <a:cs typeface="Arial" panose="020B0604020202020204" pitchFamily="34" charset="0"/>
              </a:rPr>
              <a:t>Obiettivi</a:t>
            </a:r>
          </a:p>
          <a:p>
            <a:pPr marL="285750" indent="-285750" algn="just">
              <a:buFont typeface="Arial" panose="020B0604020202020204" pitchFamily="34" charset="0"/>
              <a:buChar char="•"/>
              <a:tabLst>
                <a:tab pos="2317750" algn="l"/>
              </a:tabLst>
            </a:pPr>
            <a:r>
              <a:rPr lang="it-IT" kern="100" spc="-5" dirty="0">
                <a:solidFill>
                  <a:srgbClr val="000000"/>
                </a:solidFill>
                <a:latin typeface="Arial" panose="020B0604020202020204" pitchFamily="34" charset="0"/>
                <a:ea typeface="Times New Roman" panose="02020603050405020304" pitchFamily="18" charset="0"/>
                <a:cs typeface="Arial" panose="020B0604020202020204" pitchFamily="34" charset="0"/>
              </a:rPr>
              <a:t>Disabilità </a:t>
            </a:r>
            <a:r>
              <a:rPr lang="it-IT" kern="100" spc="-5"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t>
            </a:r>
            <a:r>
              <a:rPr lang="it-IT" kern="100" spc="-5"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it-IT" kern="100" spc="-5" dirty="0" err="1">
                <a:solidFill>
                  <a:srgbClr val="000000"/>
                </a:solidFill>
                <a:latin typeface="Arial" panose="020B0604020202020204" pitchFamily="34" charset="0"/>
                <a:ea typeface="Times New Roman" panose="02020603050405020304" pitchFamily="18" charset="0"/>
                <a:cs typeface="Arial" panose="020B0604020202020204" pitchFamily="34" charset="0"/>
              </a:rPr>
              <a:t>N</a:t>
            </a:r>
            <a:endParaRPr lang="it-IT" kern="100" spc="-5"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tabLst>
                <a:tab pos="2317750" algn="l"/>
              </a:tabLst>
            </a:pPr>
            <a:r>
              <a:rPr lang="it-IT" sz="1800" kern="1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Figure professionali</a:t>
            </a:r>
          </a:p>
          <a:p>
            <a:pPr marL="285750" indent="-285750" algn="just">
              <a:buFont typeface="Arial" panose="020B0604020202020204" pitchFamily="34" charset="0"/>
              <a:buChar char="•"/>
              <a:tabLst>
                <a:tab pos="2317750" algn="l"/>
              </a:tabLst>
            </a:pPr>
            <a:r>
              <a:rPr lang="it-IT" kern="100" spc="-5" dirty="0">
                <a:solidFill>
                  <a:srgbClr val="000000"/>
                </a:solidFill>
                <a:latin typeface="Arial" panose="020B0604020202020204" pitchFamily="34" charset="0"/>
                <a:ea typeface="Times New Roman" panose="02020603050405020304" pitchFamily="18" charset="0"/>
                <a:cs typeface="Arial" panose="020B0604020202020204" pitchFamily="34" charset="0"/>
              </a:rPr>
              <a:t>Eventuali partnership</a:t>
            </a:r>
          </a:p>
          <a:p>
            <a:pPr marL="285750" indent="-285750" algn="just">
              <a:buFont typeface="Arial" panose="020B0604020202020204" pitchFamily="34" charset="0"/>
              <a:buChar char="•"/>
              <a:tabLst>
                <a:tab pos="2317750" algn="l"/>
              </a:tabLst>
            </a:pPr>
            <a:r>
              <a:rPr lang="it-IT" sz="1800" kern="1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Sede Svolgimento</a:t>
            </a:r>
          </a:p>
          <a:p>
            <a:pPr marL="285750" indent="-285750" algn="just">
              <a:buFont typeface="Arial" panose="020B0604020202020204" pitchFamily="34" charset="0"/>
              <a:buChar char="•"/>
              <a:tabLst>
                <a:tab pos="2317750" algn="l"/>
              </a:tabLst>
            </a:pPr>
            <a:r>
              <a:rPr lang="it-IT" kern="100" spc="-5" dirty="0">
                <a:solidFill>
                  <a:srgbClr val="000000"/>
                </a:solidFill>
                <a:latin typeface="Arial" panose="020B0604020202020204" pitchFamily="34" charset="0"/>
                <a:ea typeface="Times New Roman" panose="02020603050405020304" pitchFamily="18" charset="0"/>
                <a:cs typeface="Arial" panose="020B0604020202020204" pitchFamily="34" charset="0"/>
              </a:rPr>
              <a:t>Giornate e fascia oraria</a:t>
            </a:r>
          </a:p>
          <a:p>
            <a:pPr marL="285750" indent="-285750" algn="just">
              <a:buFont typeface="Arial" panose="020B0604020202020204" pitchFamily="34" charset="0"/>
              <a:buChar char="•"/>
              <a:tabLst>
                <a:tab pos="2317750" algn="l"/>
              </a:tabLst>
            </a:pPr>
            <a:r>
              <a:rPr lang="it-IT" sz="1800" kern="1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Numero ore e dettaglio costi</a:t>
            </a:r>
          </a:p>
          <a:p>
            <a:pPr marL="285750" indent="-285750" algn="just">
              <a:buFont typeface="Arial" panose="020B0604020202020204" pitchFamily="34" charset="0"/>
              <a:buChar char="•"/>
              <a:tabLst>
                <a:tab pos="2317750" algn="l"/>
              </a:tabLst>
            </a:pPr>
            <a:endParaRPr lang="it-IT" sz="1800" kern="1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tabLst>
                <a:tab pos="2317750" algn="l"/>
              </a:tabLst>
            </a:pPr>
            <a:endParaRPr lang="it-IT" kern="100" spc="-5"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spcAft>
                <a:spcPts val="700"/>
              </a:spcAft>
              <a:tabLst>
                <a:tab pos="695325" algn="l"/>
              </a:tabLst>
            </a:pPr>
            <a:endParaRPr lang="it-IT" sz="1800" kern="150" dirty="0">
              <a:effectLst/>
              <a:latin typeface="OpenSymbol"/>
              <a:ea typeface="OpenSymbol"/>
              <a:cs typeface="OpenSymbol"/>
            </a:endParaRPr>
          </a:p>
        </p:txBody>
      </p:sp>
      <p:sp>
        <p:nvSpPr>
          <p:cNvPr id="2" name="Titolo 1">
            <a:extLst>
              <a:ext uri="{FF2B5EF4-FFF2-40B4-BE49-F238E27FC236}">
                <a16:creationId xmlns:a16="http://schemas.microsoft.com/office/drawing/2014/main" id="{2F3EB265-C685-C05F-43C7-6F052BF7F373}"/>
              </a:ext>
            </a:extLst>
          </p:cNvPr>
          <p:cNvSpPr txBox="1">
            <a:spLocks/>
          </p:cNvSpPr>
          <p:nvPr/>
        </p:nvSpPr>
        <p:spPr>
          <a:xfrm>
            <a:off x="838200" y="421739"/>
            <a:ext cx="10515600" cy="634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800" b="1" dirty="0">
                <a:latin typeface="Montserrat SemiBold" pitchFamily="2" charset="77"/>
              </a:rPr>
              <a:t>Manifestazione di interesse</a:t>
            </a:r>
          </a:p>
        </p:txBody>
      </p:sp>
      <p:cxnSp>
        <p:nvCxnSpPr>
          <p:cNvPr id="3" name="Connettore 1 2">
            <a:extLst>
              <a:ext uri="{FF2B5EF4-FFF2-40B4-BE49-F238E27FC236}">
                <a16:creationId xmlns:a16="http://schemas.microsoft.com/office/drawing/2014/main" id="{C22631F1-0D5E-C46C-074F-F2B47890BD76}"/>
              </a:ext>
            </a:extLst>
          </p:cNvPr>
          <p:cNvCxnSpPr>
            <a:cxnSpLocks/>
          </p:cNvCxnSpPr>
          <p:nvPr/>
        </p:nvCxnSpPr>
        <p:spPr>
          <a:xfrm>
            <a:off x="4181789" y="1174790"/>
            <a:ext cx="3828422" cy="0"/>
          </a:xfrm>
          <a:prstGeom prst="line">
            <a:avLst/>
          </a:prstGeom>
          <a:ln w="19050">
            <a:solidFill>
              <a:srgbClr val="CD1626"/>
            </a:solidFill>
          </a:ln>
        </p:spPr>
        <p:style>
          <a:lnRef idx="1">
            <a:schemeClr val="dk1"/>
          </a:lnRef>
          <a:fillRef idx="0">
            <a:schemeClr val="dk1"/>
          </a:fillRef>
          <a:effectRef idx="0">
            <a:schemeClr val="dk1"/>
          </a:effectRef>
          <a:fontRef idx="minor">
            <a:schemeClr val="tx1"/>
          </a:fontRef>
        </p:style>
      </p:cxnSp>
      <p:sp>
        <p:nvSpPr>
          <p:cNvPr id="27" name="Rettangolo 26">
            <a:extLst>
              <a:ext uri="{FF2B5EF4-FFF2-40B4-BE49-F238E27FC236}">
                <a16:creationId xmlns:a16="http://schemas.microsoft.com/office/drawing/2014/main" id="{27E04EEC-BDC0-EACE-475E-62F0610C7076}"/>
              </a:ext>
            </a:extLst>
          </p:cNvPr>
          <p:cNvSpPr/>
          <p:nvPr/>
        </p:nvSpPr>
        <p:spPr>
          <a:xfrm>
            <a:off x="0" y="5908132"/>
            <a:ext cx="12192000" cy="1056257"/>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a:extLst>
              <a:ext uri="{FF2B5EF4-FFF2-40B4-BE49-F238E27FC236}">
                <a16:creationId xmlns:a16="http://schemas.microsoft.com/office/drawing/2014/main" id="{1E3C00CD-ED7A-4E55-15A9-E019B518917E}"/>
              </a:ext>
            </a:extLst>
          </p:cNvPr>
          <p:cNvSpPr txBox="1"/>
          <p:nvPr/>
        </p:nvSpPr>
        <p:spPr>
          <a:xfrm>
            <a:off x="245305" y="6129815"/>
            <a:ext cx="2705283" cy="400110"/>
          </a:xfrm>
          <a:prstGeom prst="rect">
            <a:avLst/>
          </a:prstGeom>
          <a:noFill/>
        </p:spPr>
        <p:txBody>
          <a:bodyPr wrap="square" rtlCol="0">
            <a:spAutoFit/>
          </a:bodyPr>
          <a:lstStyle/>
          <a:p>
            <a:r>
              <a:rPr lang="it-IT" sz="2000" b="1" dirty="0">
                <a:solidFill>
                  <a:schemeClr val="bg1"/>
                </a:solidFill>
                <a:latin typeface="Montserrat SemiBold" pitchFamily="2" charset="77"/>
              </a:rPr>
              <a:t>INSIEME</a:t>
            </a:r>
            <a:r>
              <a:rPr lang="it-IT" sz="1800" b="1" dirty="0">
                <a:solidFill>
                  <a:schemeClr val="bg1"/>
                </a:solidFill>
                <a:latin typeface="Montserrat SemiBold" pitchFamily="2" charset="77"/>
              </a:rPr>
              <a:t> in ATS 012</a:t>
            </a:r>
            <a:endParaRPr lang="it-IT" dirty="0">
              <a:solidFill>
                <a:schemeClr val="bg1"/>
              </a:solidFill>
            </a:endParaRPr>
          </a:p>
        </p:txBody>
      </p:sp>
    </p:spTree>
    <p:extLst>
      <p:ext uri="{BB962C8B-B14F-4D97-AF65-F5344CB8AC3E}">
        <p14:creationId xmlns:p14="http://schemas.microsoft.com/office/powerpoint/2010/main" val="2143026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A6FA4C08-BBCB-186E-CA40-20AC9D94AFB9}"/>
              </a:ext>
            </a:extLst>
          </p:cNvPr>
          <p:cNvSpPr txBox="1"/>
          <p:nvPr/>
        </p:nvSpPr>
        <p:spPr>
          <a:xfrm>
            <a:off x="1068488" y="1228730"/>
            <a:ext cx="8992069" cy="4026487"/>
          </a:xfrm>
          <a:prstGeom prst="rect">
            <a:avLst/>
          </a:prstGeom>
          <a:noFill/>
        </p:spPr>
        <p:txBody>
          <a:bodyPr wrap="square" rtlCol="0">
            <a:spAutoFit/>
          </a:bodyPr>
          <a:lstStyle/>
          <a:p>
            <a:pPr>
              <a:lnSpc>
                <a:spcPct val="115000"/>
              </a:lnSpc>
              <a:spcAft>
                <a:spcPts val="700"/>
              </a:spcAft>
              <a:tabLst>
                <a:tab pos="1152525" algn="l"/>
              </a:tabLst>
            </a:pPr>
            <a:endParaRPr lang="it-IT" b="1" kern="150" dirty="0">
              <a:solidFill>
                <a:srgbClr val="FF0000"/>
              </a:solidFill>
              <a:latin typeface="Arial" panose="020B0604020202020204" pitchFamily="34" charset="0"/>
              <a:ea typeface="NSimSun" panose="02010609030101010101" pitchFamily="49" charset="-122"/>
              <a:cs typeface="Arial" panose="020B0604020202020204" pitchFamily="34" charset="0"/>
            </a:endParaRPr>
          </a:p>
          <a:p>
            <a:pPr>
              <a:lnSpc>
                <a:spcPct val="115000"/>
              </a:lnSpc>
              <a:spcAft>
                <a:spcPts val="700"/>
              </a:spcAft>
              <a:tabLst>
                <a:tab pos="1152525" algn="l"/>
              </a:tabLst>
            </a:pPr>
            <a:r>
              <a:rPr lang="it-IT" b="1" kern="150" dirty="0">
                <a:solidFill>
                  <a:srgbClr val="FF0000"/>
                </a:solidFill>
                <a:latin typeface="Arial" panose="020B0604020202020204" pitchFamily="34" charset="0"/>
                <a:ea typeface="NSimSun" panose="02010609030101010101" pitchFamily="49" charset="-122"/>
                <a:cs typeface="Arial" panose="020B0604020202020204" pitchFamily="34" charset="0"/>
              </a:rPr>
              <a:t>Impegni e obblighi dei soggetti fornitori:</a:t>
            </a:r>
          </a:p>
          <a:p>
            <a:pPr>
              <a:lnSpc>
                <a:spcPct val="115000"/>
              </a:lnSpc>
              <a:spcAft>
                <a:spcPts val="700"/>
              </a:spcAft>
              <a:tabLst>
                <a:tab pos="1152525" algn="l"/>
              </a:tabLst>
            </a:pPr>
            <a:endParaRPr lang="it-IT" sz="1800" b="1" kern="150" spc="-5" dirty="0">
              <a:solidFill>
                <a:srgbClr val="000000"/>
              </a:solidFill>
              <a:effectLst/>
              <a:latin typeface="Arial" panose="020B0604020202020204" pitchFamily="34" charset="0"/>
              <a:ea typeface="NSimSun" panose="02010609030101010101" pitchFamily="49" charset="-122"/>
              <a:cs typeface="Arial" panose="020B0604020202020204" pitchFamily="34" charset="0"/>
            </a:endParaRPr>
          </a:p>
          <a:p>
            <a:pPr marL="285750" indent="-285750">
              <a:lnSpc>
                <a:spcPct val="115000"/>
              </a:lnSpc>
              <a:spcAft>
                <a:spcPts val="700"/>
              </a:spcAft>
              <a:buFont typeface="Arial" panose="020B0604020202020204" pitchFamily="34" charset="0"/>
              <a:buChar char="•"/>
              <a:tabLst>
                <a:tab pos="1152525" algn="l"/>
              </a:tabLst>
            </a:pPr>
            <a:r>
              <a:rPr lang="it-IT" sz="1800" kern="100" dirty="0">
                <a:effectLst/>
                <a:latin typeface="Arial" panose="020B0604020202020204" pitchFamily="34" charset="0"/>
                <a:ea typeface="Arial Unicode MS" panose="020B0604020202020204" pitchFamily="34" charset="-128"/>
                <a:cs typeface="Arial" panose="020B0604020202020204" pitchFamily="34" charset="0"/>
              </a:rPr>
              <a:t>aver svolto</a:t>
            </a:r>
            <a:r>
              <a:rPr lang="it-IT"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almeno n. 1 servizio analogo a quello per il quale si manifesta interesse effettuato cumulativamente nell’ultimo triennio;</a:t>
            </a:r>
          </a:p>
          <a:p>
            <a:pPr marL="285750" indent="-285750">
              <a:lnSpc>
                <a:spcPct val="115000"/>
              </a:lnSpc>
              <a:spcAft>
                <a:spcPts val="700"/>
              </a:spcAft>
              <a:buFont typeface="Arial" panose="020B0604020202020204" pitchFamily="34" charset="0"/>
              <a:buChar char="•"/>
              <a:tabLst>
                <a:tab pos="1152525" algn="l"/>
              </a:tabLst>
            </a:pPr>
            <a:endParaRPr lang="it-IT"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15000"/>
              </a:lnSpc>
              <a:buFont typeface="Arial" panose="020B0604020202020204" pitchFamily="34" charset="0"/>
              <a:buChar char="•"/>
              <a:tabLst>
                <a:tab pos="3369310" algn="l"/>
              </a:tabLst>
            </a:pPr>
            <a:r>
              <a:rPr lang="it-IT" sz="1800" kern="100" dirty="0">
                <a:effectLst/>
                <a:latin typeface="Arial" panose="020B0604020202020204" pitchFamily="34" charset="0"/>
                <a:ea typeface="Arial Unicode MS" panose="020B0604020202020204" pitchFamily="34" charset="-128"/>
                <a:cs typeface="Arial" panose="020B0604020202020204" pitchFamily="34" charset="0"/>
              </a:rPr>
              <a:t>assicurare la disponibilità di personale qualificato idoneo allo svolgimento delle attività oggetto dell’intervento;</a:t>
            </a:r>
          </a:p>
          <a:p>
            <a:pPr marL="285750" indent="-285750" algn="just">
              <a:lnSpc>
                <a:spcPct val="115000"/>
              </a:lnSpc>
              <a:buFont typeface="Arial" panose="020B0604020202020204" pitchFamily="34" charset="0"/>
              <a:buChar char="•"/>
              <a:tabLst>
                <a:tab pos="3369310" algn="l"/>
              </a:tabLst>
            </a:pPr>
            <a:endParaRPr lang="it-IT" sz="1800" kern="100" dirty="0">
              <a:effectLst/>
              <a:latin typeface="Arial" panose="020B0604020202020204" pitchFamily="34" charset="0"/>
              <a:ea typeface="Arial Unicode MS" panose="020B0604020202020204" pitchFamily="34" charset="-128"/>
              <a:cs typeface="Arial" panose="020B0604020202020204" pitchFamily="34" charset="0"/>
            </a:endParaRPr>
          </a:p>
          <a:p>
            <a:pPr marL="285750" indent="-285750" algn="just">
              <a:lnSpc>
                <a:spcPct val="115000"/>
              </a:lnSpc>
              <a:buFont typeface="Arial" panose="020B0604020202020204" pitchFamily="34" charset="0"/>
              <a:buChar char="•"/>
              <a:tabLst>
                <a:tab pos="3369310" algn="l"/>
              </a:tabLst>
            </a:pPr>
            <a:r>
              <a:rPr lang="it-IT" sz="1800" kern="100" dirty="0">
                <a:effectLst/>
                <a:latin typeface="Arial" panose="020B0604020202020204" pitchFamily="34" charset="0"/>
                <a:ea typeface="Arial Unicode MS" panose="020B0604020202020204" pitchFamily="34" charset="-128"/>
                <a:cs typeface="Arial" panose="020B0604020202020204" pitchFamily="34" charset="0"/>
              </a:rPr>
              <a:t>non avvalersi di personale con carichi penali pendenti.</a:t>
            </a:r>
          </a:p>
          <a:p>
            <a:pPr lvl="0" algn="just">
              <a:lnSpc>
                <a:spcPct val="115000"/>
              </a:lnSpc>
              <a:spcAft>
                <a:spcPts val="700"/>
              </a:spcAft>
              <a:tabLst>
                <a:tab pos="695325" algn="l"/>
              </a:tabLst>
            </a:pPr>
            <a:endParaRPr lang="it-IT" sz="1800" kern="150" dirty="0">
              <a:effectLst/>
              <a:latin typeface="OpenSymbol"/>
              <a:ea typeface="OpenSymbol"/>
              <a:cs typeface="OpenSymbol"/>
            </a:endParaRPr>
          </a:p>
        </p:txBody>
      </p:sp>
      <p:sp>
        <p:nvSpPr>
          <p:cNvPr id="2" name="Titolo 1">
            <a:extLst>
              <a:ext uri="{FF2B5EF4-FFF2-40B4-BE49-F238E27FC236}">
                <a16:creationId xmlns:a16="http://schemas.microsoft.com/office/drawing/2014/main" id="{2F3EB265-C685-C05F-43C7-6F052BF7F373}"/>
              </a:ext>
            </a:extLst>
          </p:cNvPr>
          <p:cNvSpPr txBox="1">
            <a:spLocks/>
          </p:cNvSpPr>
          <p:nvPr/>
        </p:nvSpPr>
        <p:spPr>
          <a:xfrm>
            <a:off x="838200" y="421739"/>
            <a:ext cx="10515600" cy="634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800" b="1" dirty="0">
                <a:latin typeface="Montserrat SemiBold" pitchFamily="2" charset="77"/>
              </a:rPr>
              <a:t>Manifestazione di interesse</a:t>
            </a:r>
          </a:p>
        </p:txBody>
      </p:sp>
      <p:cxnSp>
        <p:nvCxnSpPr>
          <p:cNvPr id="3" name="Connettore 1 2">
            <a:extLst>
              <a:ext uri="{FF2B5EF4-FFF2-40B4-BE49-F238E27FC236}">
                <a16:creationId xmlns:a16="http://schemas.microsoft.com/office/drawing/2014/main" id="{C22631F1-0D5E-C46C-074F-F2B47890BD76}"/>
              </a:ext>
            </a:extLst>
          </p:cNvPr>
          <p:cNvCxnSpPr>
            <a:cxnSpLocks/>
          </p:cNvCxnSpPr>
          <p:nvPr/>
        </p:nvCxnSpPr>
        <p:spPr>
          <a:xfrm>
            <a:off x="4181789" y="1174790"/>
            <a:ext cx="3828422" cy="0"/>
          </a:xfrm>
          <a:prstGeom prst="line">
            <a:avLst/>
          </a:prstGeom>
          <a:ln w="19050">
            <a:solidFill>
              <a:srgbClr val="CD1626"/>
            </a:solidFill>
          </a:ln>
        </p:spPr>
        <p:style>
          <a:lnRef idx="1">
            <a:schemeClr val="dk1"/>
          </a:lnRef>
          <a:fillRef idx="0">
            <a:schemeClr val="dk1"/>
          </a:fillRef>
          <a:effectRef idx="0">
            <a:schemeClr val="dk1"/>
          </a:effectRef>
          <a:fontRef idx="minor">
            <a:schemeClr val="tx1"/>
          </a:fontRef>
        </p:style>
      </p:cxnSp>
      <p:sp>
        <p:nvSpPr>
          <p:cNvPr id="27" name="Rettangolo 26">
            <a:extLst>
              <a:ext uri="{FF2B5EF4-FFF2-40B4-BE49-F238E27FC236}">
                <a16:creationId xmlns:a16="http://schemas.microsoft.com/office/drawing/2014/main" id="{27E04EEC-BDC0-EACE-475E-62F0610C7076}"/>
              </a:ext>
            </a:extLst>
          </p:cNvPr>
          <p:cNvSpPr/>
          <p:nvPr/>
        </p:nvSpPr>
        <p:spPr>
          <a:xfrm>
            <a:off x="0" y="5908132"/>
            <a:ext cx="12192000" cy="1056257"/>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a:extLst>
              <a:ext uri="{FF2B5EF4-FFF2-40B4-BE49-F238E27FC236}">
                <a16:creationId xmlns:a16="http://schemas.microsoft.com/office/drawing/2014/main" id="{1E3C00CD-ED7A-4E55-15A9-E019B518917E}"/>
              </a:ext>
            </a:extLst>
          </p:cNvPr>
          <p:cNvSpPr txBox="1"/>
          <p:nvPr/>
        </p:nvSpPr>
        <p:spPr>
          <a:xfrm>
            <a:off x="245305" y="6129815"/>
            <a:ext cx="2705283" cy="400110"/>
          </a:xfrm>
          <a:prstGeom prst="rect">
            <a:avLst/>
          </a:prstGeom>
          <a:noFill/>
        </p:spPr>
        <p:txBody>
          <a:bodyPr wrap="square" rtlCol="0">
            <a:spAutoFit/>
          </a:bodyPr>
          <a:lstStyle/>
          <a:p>
            <a:r>
              <a:rPr lang="it-IT" sz="2000" b="1" dirty="0">
                <a:solidFill>
                  <a:schemeClr val="bg1"/>
                </a:solidFill>
                <a:latin typeface="Montserrat SemiBold" pitchFamily="2" charset="77"/>
              </a:rPr>
              <a:t>INSIEME</a:t>
            </a:r>
            <a:r>
              <a:rPr lang="it-IT" sz="1800" b="1" dirty="0">
                <a:solidFill>
                  <a:schemeClr val="bg1"/>
                </a:solidFill>
                <a:latin typeface="Montserrat SemiBold" pitchFamily="2" charset="77"/>
              </a:rPr>
              <a:t> in ATS 012</a:t>
            </a:r>
            <a:endParaRPr lang="it-IT" dirty="0">
              <a:solidFill>
                <a:schemeClr val="bg1"/>
              </a:solidFill>
            </a:endParaRPr>
          </a:p>
        </p:txBody>
      </p:sp>
    </p:spTree>
    <p:extLst>
      <p:ext uri="{BB962C8B-B14F-4D97-AF65-F5344CB8AC3E}">
        <p14:creationId xmlns:p14="http://schemas.microsoft.com/office/powerpoint/2010/main" val="574680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A6FA4C08-BBCB-186E-CA40-20AC9D94AFB9}"/>
              </a:ext>
            </a:extLst>
          </p:cNvPr>
          <p:cNvSpPr txBox="1"/>
          <p:nvPr/>
        </p:nvSpPr>
        <p:spPr>
          <a:xfrm>
            <a:off x="1068488" y="1228730"/>
            <a:ext cx="10619929" cy="4358373"/>
          </a:xfrm>
          <a:prstGeom prst="rect">
            <a:avLst/>
          </a:prstGeom>
          <a:noFill/>
        </p:spPr>
        <p:txBody>
          <a:bodyPr wrap="square" rtlCol="0">
            <a:spAutoFit/>
          </a:bodyPr>
          <a:lstStyle/>
          <a:p>
            <a:pPr>
              <a:lnSpc>
                <a:spcPct val="115000"/>
              </a:lnSpc>
              <a:spcAft>
                <a:spcPts val="700"/>
              </a:spcAft>
              <a:tabLst>
                <a:tab pos="1152525" algn="l"/>
              </a:tabLst>
            </a:pPr>
            <a:r>
              <a:rPr lang="it-IT" sz="1800" b="1" kern="150" dirty="0">
                <a:solidFill>
                  <a:srgbClr val="FF0000"/>
                </a:solidFill>
                <a:effectLst/>
                <a:latin typeface="Arial" panose="020B0604020202020204" pitchFamily="34" charset="0"/>
                <a:ea typeface="NSimSun" panose="02010609030101010101" pitchFamily="49" charset="-122"/>
                <a:cs typeface="Arial" panose="020B0604020202020204" pitchFamily="34" charset="0"/>
              </a:rPr>
              <a:t>Proposta di intervento:</a:t>
            </a:r>
            <a:endParaRPr lang="it-IT" b="1" kern="150" dirty="0">
              <a:latin typeface="Arial" panose="020B0604020202020204" pitchFamily="34" charset="0"/>
              <a:ea typeface="NSimSun" panose="02010609030101010101" pitchFamily="49" charset="-122"/>
              <a:cs typeface="Arial" panose="020B0604020202020204" pitchFamily="34" charset="0"/>
            </a:endParaRPr>
          </a:p>
          <a:p>
            <a:pPr>
              <a:lnSpc>
                <a:spcPct val="115000"/>
              </a:lnSpc>
              <a:spcAft>
                <a:spcPts val="700"/>
              </a:spcAft>
              <a:tabLst>
                <a:tab pos="1152525" algn="l"/>
              </a:tabLst>
            </a:pPr>
            <a:endParaRPr lang="it-IT" sz="1800" b="1" kern="150" spc="-5" dirty="0">
              <a:solidFill>
                <a:srgbClr val="000000"/>
              </a:solidFill>
              <a:effectLst/>
              <a:latin typeface="Arial" panose="020B0604020202020204" pitchFamily="34" charset="0"/>
              <a:ea typeface="NSimSun" panose="02010609030101010101" pitchFamily="49" charset="-122"/>
              <a:cs typeface="Arial" panose="020B0604020202020204" pitchFamily="34" charset="0"/>
            </a:endParaRPr>
          </a:p>
          <a:p>
            <a:pPr>
              <a:lnSpc>
                <a:spcPct val="115000"/>
              </a:lnSpc>
              <a:spcAft>
                <a:spcPts val="700"/>
              </a:spcAft>
              <a:tabLst>
                <a:tab pos="1152525" algn="l"/>
              </a:tabLst>
            </a:pPr>
            <a:r>
              <a:rPr lang="it-IT" b="1" u="sng" kern="150" spc="-5" dirty="0">
                <a:solidFill>
                  <a:srgbClr val="000000"/>
                </a:solidFill>
                <a:latin typeface="Arial" panose="020B0604020202020204" pitchFamily="34" charset="0"/>
                <a:ea typeface="NSimSun" panose="02010609030101010101" pitchFamily="49" charset="-122"/>
                <a:cs typeface="Arial" panose="020B0604020202020204" pitchFamily="34" charset="0"/>
              </a:rPr>
              <a:t>Descrizione attività e obiettivi: </a:t>
            </a:r>
            <a:r>
              <a:rPr lang="it-IT" kern="150" spc="-5" dirty="0">
                <a:solidFill>
                  <a:srgbClr val="000000"/>
                </a:solidFill>
                <a:latin typeface="Arial" panose="020B0604020202020204" pitchFamily="34" charset="0"/>
                <a:ea typeface="NSimSun" panose="02010609030101010101" pitchFamily="49" charset="-122"/>
                <a:cs typeface="Arial" panose="020B0604020202020204" pitchFamily="34" charset="0"/>
              </a:rPr>
              <a:t>Siate sintetici, chiari e non ripetitivi!</a:t>
            </a:r>
            <a:endParaRPr lang="it-IT" sz="1800" b="1" kern="150" spc="-5" dirty="0">
              <a:solidFill>
                <a:srgbClr val="000000"/>
              </a:solidFill>
              <a:effectLst/>
              <a:latin typeface="Arial" panose="020B0604020202020204" pitchFamily="34" charset="0"/>
              <a:ea typeface="NSimSun" panose="02010609030101010101" pitchFamily="49" charset="-122"/>
              <a:cs typeface="Arial" panose="020B0604020202020204" pitchFamily="34" charset="0"/>
            </a:endParaRPr>
          </a:p>
          <a:p>
            <a:pPr>
              <a:lnSpc>
                <a:spcPct val="115000"/>
              </a:lnSpc>
              <a:spcAft>
                <a:spcPts val="700"/>
              </a:spcAft>
              <a:tabLst>
                <a:tab pos="1152525" algn="l"/>
              </a:tabLst>
            </a:pPr>
            <a:r>
              <a:rPr lang="it-IT" b="1" kern="150" spc="-5" dirty="0">
                <a:solidFill>
                  <a:srgbClr val="000000"/>
                </a:solidFill>
                <a:latin typeface="Arial" panose="020B0604020202020204" pitchFamily="34" charset="0"/>
                <a:ea typeface="NSimSun" panose="02010609030101010101" pitchFamily="49" charset="-122"/>
                <a:cs typeface="Arial" panose="020B0604020202020204" pitchFamily="34" charset="0"/>
              </a:rPr>
              <a:t>Quello che non si capisce in poche righe, difficilmente </a:t>
            </a:r>
            <a:r>
              <a:rPr lang="it-IT" sz="1800" b="1" kern="1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 comprende in tante righe</a:t>
            </a:r>
          </a:p>
          <a:p>
            <a:pPr>
              <a:lnSpc>
                <a:spcPct val="115000"/>
              </a:lnSpc>
              <a:spcAft>
                <a:spcPts val="700"/>
              </a:spcAft>
              <a:tabLst>
                <a:tab pos="1152525" algn="l"/>
              </a:tabLst>
            </a:pPr>
            <a:endParaRPr lang="it-IT" b="1" kern="100" spc="-5"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700"/>
              </a:spcAft>
              <a:tabLst>
                <a:tab pos="1152525" algn="l"/>
              </a:tabLst>
            </a:pPr>
            <a:endParaRPr lang="it-IT" b="1" kern="100" spc="-5"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tabLst>
                <a:tab pos="228600" algn="l"/>
              </a:tabLst>
            </a:pPr>
            <a:r>
              <a:rPr lang="it-IT" sz="18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O</a:t>
            </a:r>
            <a:r>
              <a:rPr lang="it-IT" sz="1800" b="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gni Soggetto può presentare proposte per un </a:t>
            </a:r>
            <a:r>
              <a:rPr lang="it-IT" sz="18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massimo di n. 5 Interventi.</a:t>
            </a:r>
            <a:endParaRPr lang="it-IT" sz="1800" b="1" kern="100" dirty="0">
              <a:effectLst/>
              <a:latin typeface="Arial" panose="020B0604020202020204" pitchFamily="34" charset="0"/>
              <a:ea typeface="Times New Roman" panose="02020603050405020304" pitchFamily="18" charset="0"/>
              <a:cs typeface="Arial" panose="020B0604020202020204" pitchFamily="34" charset="0"/>
            </a:endParaRPr>
          </a:p>
          <a:p>
            <a:pPr algn="just">
              <a:tabLst>
                <a:tab pos="228600" algn="l"/>
              </a:tabLst>
            </a:pPr>
            <a:r>
              <a:rPr lang="it-IT" sz="1800" b="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 possibile presentare più proposte per lo stesso </a:t>
            </a:r>
            <a:r>
              <a:rPr lang="it-IT" sz="1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ambito di attività,</a:t>
            </a:r>
            <a:r>
              <a:rPr lang="it-IT" sz="1800" b="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ma devono essere evidenti le differenziazioni nella tipologia delle attività offerte o dei territori coperti (ad esempio lo stesso intervento e le stesse attività possono essere offerte in sedi diverse che ampliano il bacino d’utenza).</a:t>
            </a:r>
            <a:endParaRPr lang="it-IT" sz="1800" kern="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700"/>
              </a:spcAft>
              <a:tabLst>
                <a:tab pos="1152525" algn="l"/>
              </a:tabLst>
            </a:pPr>
            <a:endParaRPr lang="it-IT" sz="1800" b="1" kern="1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spcAft>
                <a:spcPts val="700"/>
              </a:spcAft>
              <a:tabLst>
                <a:tab pos="695325" algn="l"/>
              </a:tabLst>
            </a:pPr>
            <a:endParaRPr lang="it-IT" sz="1800" kern="150" dirty="0">
              <a:effectLst/>
              <a:latin typeface="OpenSymbol"/>
              <a:ea typeface="OpenSymbol"/>
              <a:cs typeface="OpenSymbol"/>
            </a:endParaRPr>
          </a:p>
        </p:txBody>
      </p:sp>
      <p:sp>
        <p:nvSpPr>
          <p:cNvPr id="2" name="Titolo 1">
            <a:extLst>
              <a:ext uri="{FF2B5EF4-FFF2-40B4-BE49-F238E27FC236}">
                <a16:creationId xmlns:a16="http://schemas.microsoft.com/office/drawing/2014/main" id="{2F3EB265-C685-C05F-43C7-6F052BF7F373}"/>
              </a:ext>
            </a:extLst>
          </p:cNvPr>
          <p:cNvSpPr txBox="1">
            <a:spLocks/>
          </p:cNvSpPr>
          <p:nvPr/>
        </p:nvSpPr>
        <p:spPr>
          <a:xfrm>
            <a:off x="838200" y="421739"/>
            <a:ext cx="10515600" cy="634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800" b="1" dirty="0">
                <a:latin typeface="Montserrat SemiBold" pitchFamily="2" charset="77"/>
              </a:rPr>
              <a:t>Manifestazione di interesse</a:t>
            </a:r>
          </a:p>
        </p:txBody>
      </p:sp>
      <p:cxnSp>
        <p:nvCxnSpPr>
          <p:cNvPr id="3" name="Connettore 1 2">
            <a:extLst>
              <a:ext uri="{FF2B5EF4-FFF2-40B4-BE49-F238E27FC236}">
                <a16:creationId xmlns:a16="http://schemas.microsoft.com/office/drawing/2014/main" id="{C22631F1-0D5E-C46C-074F-F2B47890BD76}"/>
              </a:ext>
            </a:extLst>
          </p:cNvPr>
          <p:cNvCxnSpPr>
            <a:cxnSpLocks/>
          </p:cNvCxnSpPr>
          <p:nvPr/>
        </p:nvCxnSpPr>
        <p:spPr>
          <a:xfrm>
            <a:off x="4181789" y="1174790"/>
            <a:ext cx="3828422" cy="0"/>
          </a:xfrm>
          <a:prstGeom prst="line">
            <a:avLst/>
          </a:prstGeom>
          <a:ln w="19050">
            <a:solidFill>
              <a:srgbClr val="CD1626"/>
            </a:solidFill>
          </a:ln>
        </p:spPr>
        <p:style>
          <a:lnRef idx="1">
            <a:schemeClr val="dk1"/>
          </a:lnRef>
          <a:fillRef idx="0">
            <a:schemeClr val="dk1"/>
          </a:fillRef>
          <a:effectRef idx="0">
            <a:schemeClr val="dk1"/>
          </a:effectRef>
          <a:fontRef idx="minor">
            <a:schemeClr val="tx1"/>
          </a:fontRef>
        </p:style>
      </p:cxnSp>
      <p:sp>
        <p:nvSpPr>
          <p:cNvPr id="27" name="Rettangolo 26">
            <a:extLst>
              <a:ext uri="{FF2B5EF4-FFF2-40B4-BE49-F238E27FC236}">
                <a16:creationId xmlns:a16="http://schemas.microsoft.com/office/drawing/2014/main" id="{27E04EEC-BDC0-EACE-475E-62F0610C7076}"/>
              </a:ext>
            </a:extLst>
          </p:cNvPr>
          <p:cNvSpPr/>
          <p:nvPr/>
        </p:nvSpPr>
        <p:spPr>
          <a:xfrm>
            <a:off x="0" y="5908132"/>
            <a:ext cx="12192000" cy="1056257"/>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a:extLst>
              <a:ext uri="{FF2B5EF4-FFF2-40B4-BE49-F238E27FC236}">
                <a16:creationId xmlns:a16="http://schemas.microsoft.com/office/drawing/2014/main" id="{1E3C00CD-ED7A-4E55-15A9-E019B518917E}"/>
              </a:ext>
            </a:extLst>
          </p:cNvPr>
          <p:cNvSpPr txBox="1"/>
          <p:nvPr/>
        </p:nvSpPr>
        <p:spPr>
          <a:xfrm>
            <a:off x="245305" y="6129815"/>
            <a:ext cx="2705283" cy="400110"/>
          </a:xfrm>
          <a:prstGeom prst="rect">
            <a:avLst/>
          </a:prstGeom>
          <a:noFill/>
        </p:spPr>
        <p:txBody>
          <a:bodyPr wrap="square" rtlCol="0">
            <a:spAutoFit/>
          </a:bodyPr>
          <a:lstStyle/>
          <a:p>
            <a:r>
              <a:rPr lang="it-IT" sz="2000" b="1" dirty="0">
                <a:solidFill>
                  <a:schemeClr val="bg1"/>
                </a:solidFill>
                <a:latin typeface="Montserrat SemiBold" pitchFamily="2" charset="77"/>
              </a:rPr>
              <a:t>INSIEME</a:t>
            </a:r>
            <a:r>
              <a:rPr lang="it-IT" sz="1800" b="1" dirty="0">
                <a:solidFill>
                  <a:schemeClr val="bg1"/>
                </a:solidFill>
                <a:latin typeface="Montserrat SemiBold" pitchFamily="2" charset="77"/>
              </a:rPr>
              <a:t> in ATS 012</a:t>
            </a:r>
            <a:endParaRPr lang="it-IT" dirty="0">
              <a:solidFill>
                <a:schemeClr val="bg1"/>
              </a:solidFill>
            </a:endParaRPr>
          </a:p>
        </p:txBody>
      </p:sp>
    </p:spTree>
    <p:extLst>
      <p:ext uri="{BB962C8B-B14F-4D97-AF65-F5344CB8AC3E}">
        <p14:creationId xmlns:p14="http://schemas.microsoft.com/office/powerpoint/2010/main" val="2256432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A6FA4C08-BBCB-186E-CA40-20AC9D94AFB9}"/>
              </a:ext>
            </a:extLst>
          </p:cNvPr>
          <p:cNvSpPr txBox="1"/>
          <p:nvPr/>
        </p:nvSpPr>
        <p:spPr>
          <a:xfrm>
            <a:off x="1068488" y="1228730"/>
            <a:ext cx="8992069" cy="3658694"/>
          </a:xfrm>
          <a:prstGeom prst="rect">
            <a:avLst/>
          </a:prstGeom>
          <a:noFill/>
        </p:spPr>
        <p:txBody>
          <a:bodyPr wrap="square" rtlCol="0">
            <a:spAutoFit/>
          </a:bodyPr>
          <a:lstStyle/>
          <a:p>
            <a:pPr>
              <a:lnSpc>
                <a:spcPct val="115000"/>
              </a:lnSpc>
              <a:spcAft>
                <a:spcPts val="700"/>
              </a:spcAft>
              <a:tabLst>
                <a:tab pos="1152525" algn="l"/>
              </a:tabLst>
            </a:pPr>
            <a:r>
              <a:rPr lang="it-IT" sz="1800" b="1" kern="150" dirty="0">
                <a:solidFill>
                  <a:srgbClr val="FF0000"/>
                </a:solidFill>
                <a:effectLst/>
                <a:latin typeface="Arial" panose="020B0604020202020204" pitchFamily="34" charset="0"/>
                <a:ea typeface="NSimSun" panose="02010609030101010101" pitchFamily="49" charset="-122"/>
                <a:cs typeface="Arial" panose="020B0604020202020204" pitchFamily="34" charset="0"/>
              </a:rPr>
              <a:t>Costi:</a:t>
            </a:r>
            <a:endParaRPr lang="it-IT" b="1" kern="150" dirty="0">
              <a:latin typeface="Arial" panose="020B0604020202020204" pitchFamily="34" charset="0"/>
              <a:ea typeface="NSimSun" panose="02010609030101010101" pitchFamily="49" charset="-122"/>
              <a:cs typeface="Arial" panose="020B0604020202020204" pitchFamily="34" charset="0"/>
            </a:endParaRPr>
          </a:p>
          <a:p>
            <a:pPr>
              <a:lnSpc>
                <a:spcPct val="115000"/>
              </a:lnSpc>
              <a:spcAft>
                <a:spcPts val="700"/>
              </a:spcAft>
              <a:tabLst>
                <a:tab pos="1152525" algn="l"/>
              </a:tabLst>
            </a:pPr>
            <a:endParaRPr lang="it-IT" sz="1800" b="1" kern="150" spc="-5" dirty="0">
              <a:solidFill>
                <a:srgbClr val="000000"/>
              </a:solidFill>
              <a:effectLst/>
              <a:latin typeface="Arial" panose="020B0604020202020204" pitchFamily="34" charset="0"/>
              <a:ea typeface="NSimSun" panose="02010609030101010101" pitchFamily="49" charset="-122"/>
              <a:cs typeface="Arial" panose="020B0604020202020204" pitchFamily="34" charset="0"/>
            </a:endParaRPr>
          </a:p>
          <a:p>
            <a:pPr>
              <a:lnSpc>
                <a:spcPct val="115000"/>
              </a:lnSpc>
              <a:spcAft>
                <a:spcPts val="700"/>
              </a:spcAft>
              <a:tabLst>
                <a:tab pos="1152525" algn="l"/>
              </a:tabLst>
            </a:pPr>
            <a:r>
              <a:rPr lang="it-IT" b="1" u="sng" kern="150" spc="-5" dirty="0">
                <a:solidFill>
                  <a:srgbClr val="000000"/>
                </a:solidFill>
                <a:latin typeface="Arial" panose="020B0604020202020204" pitchFamily="34" charset="0"/>
                <a:ea typeface="NSimSun" panose="02010609030101010101" pitchFamily="49" charset="-122"/>
                <a:cs typeface="Arial" panose="020B0604020202020204" pitchFamily="34" charset="0"/>
              </a:rPr>
              <a:t>VOUCHER: 2.550,00 euro a famiglia</a:t>
            </a:r>
          </a:p>
          <a:p>
            <a:pPr>
              <a:lnSpc>
                <a:spcPct val="115000"/>
              </a:lnSpc>
              <a:spcAft>
                <a:spcPts val="700"/>
              </a:spcAft>
              <a:tabLst>
                <a:tab pos="1152525" algn="l"/>
              </a:tabLst>
            </a:pPr>
            <a:r>
              <a:rPr lang="it-IT" sz="1800" kern="150" spc="-5" dirty="0">
                <a:solidFill>
                  <a:srgbClr val="000000"/>
                </a:solidFill>
                <a:effectLst/>
                <a:latin typeface="Arial" panose="020B0604020202020204" pitchFamily="34" charset="0"/>
                <a:ea typeface="NSimSun" panose="02010609030101010101" pitchFamily="49" charset="-122"/>
                <a:cs typeface="Arial" panose="020B0604020202020204" pitchFamily="34" charset="0"/>
              </a:rPr>
              <a:t>Nei costi: assicurazione, eventuali certificati, scheda di monitoraggio.</a:t>
            </a:r>
          </a:p>
          <a:p>
            <a:pPr>
              <a:lnSpc>
                <a:spcPct val="115000"/>
              </a:lnSpc>
              <a:spcAft>
                <a:spcPts val="700"/>
              </a:spcAft>
              <a:tabLst>
                <a:tab pos="1152525" algn="l"/>
              </a:tabLst>
            </a:pPr>
            <a:r>
              <a:rPr lang="it-IT" b="1" kern="150" spc="-5" dirty="0">
                <a:solidFill>
                  <a:srgbClr val="000000"/>
                </a:solidFill>
                <a:latin typeface="Arial" panose="020B0604020202020204" pitchFamily="34" charset="0"/>
                <a:ea typeface="NSimSun" panose="02010609030101010101" pitchFamily="49" charset="-122"/>
                <a:cs typeface="Arial" panose="020B0604020202020204" pitchFamily="34" charset="0"/>
              </a:rPr>
              <a:t>Anche più servizi all’interno dello stesso voucher – decide l’EM</a:t>
            </a:r>
          </a:p>
          <a:p>
            <a:pPr>
              <a:lnSpc>
                <a:spcPct val="115000"/>
              </a:lnSpc>
              <a:spcAft>
                <a:spcPts val="700"/>
              </a:spcAft>
              <a:tabLst>
                <a:tab pos="1152525" algn="l"/>
              </a:tabLst>
            </a:pPr>
            <a:endParaRPr lang="it-IT" sz="1800" b="1" u="sng" kern="150" spc="-5" dirty="0">
              <a:solidFill>
                <a:srgbClr val="000000"/>
              </a:solidFill>
              <a:effectLst/>
              <a:latin typeface="Arial" panose="020B0604020202020204" pitchFamily="34" charset="0"/>
              <a:ea typeface="NSimSun" panose="02010609030101010101" pitchFamily="49" charset="-122"/>
              <a:cs typeface="Arial" panose="020B0604020202020204" pitchFamily="34" charset="0"/>
            </a:endParaRPr>
          </a:p>
          <a:p>
            <a:pPr>
              <a:lnSpc>
                <a:spcPct val="115000"/>
              </a:lnSpc>
              <a:spcAft>
                <a:spcPts val="700"/>
              </a:spcAft>
              <a:tabLst>
                <a:tab pos="1152525" algn="l"/>
              </a:tabLst>
            </a:pPr>
            <a:r>
              <a:rPr lang="it-IT" b="1" u="sng" kern="150" spc="-5" dirty="0">
                <a:solidFill>
                  <a:srgbClr val="000000"/>
                </a:solidFill>
                <a:latin typeface="Arial" panose="020B0604020202020204" pitchFamily="34" charset="0"/>
                <a:ea typeface="NSimSun" panose="02010609030101010101" pitchFamily="49" charset="-122"/>
                <a:cs typeface="Arial" panose="020B0604020202020204" pitchFamily="34" charset="0"/>
              </a:rPr>
              <a:t>ATTENZIONE:</a:t>
            </a:r>
            <a:endParaRPr lang="it-IT" sz="1800" b="1" u="sng" kern="150" spc="-5" dirty="0">
              <a:solidFill>
                <a:srgbClr val="000000"/>
              </a:solidFill>
              <a:effectLst/>
              <a:latin typeface="Arial" panose="020B0604020202020204" pitchFamily="34" charset="0"/>
              <a:ea typeface="NSimSun" panose="02010609030101010101" pitchFamily="49" charset="-122"/>
              <a:cs typeface="Arial" panose="020B0604020202020204" pitchFamily="34" charset="0"/>
            </a:endParaRPr>
          </a:p>
          <a:p>
            <a:pPr>
              <a:lnSpc>
                <a:spcPct val="115000"/>
              </a:lnSpc>
              <a:spcAft>
                <a:spcPts val="700"/>
              </a:spcAft>
              <a:tabLst>
                <a:tab pos="1152525" algn="l"/>
              </a:tabLst>
            </a:pPr>
            <a:r>
              <a:rPr lang="it-IT" b="1" kern="150" spc="-5" dirty="0">
                <a:solidFill>
                  <a:srgbClr val="000000"/>
                </a:solidFill>
                <a:latin typeface="Arial" panose="020B0604020202020204" pitchFamily="34" charset="0"/>
                <a:ea typeface="NSimSun" panose="02010609030101010101" pitchFamily="49" charset="-122"/>
                <a:cs typeface="Arial" panose="020B0604020202020204" pitchFamily="34" charset="0"/>
              </a:rPr>
              <a:t>La Regione validerà il catalogo anche in un’ottica di coerenza e sostenibilità</a:t>
            </a:r>
            <a:endParaRPr lang="it-IT" sz="1800" b="1" kern="1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spcAft>
                <a:spcPts val="700"/>
              </a:spcAft>
              <a:tabLst>
                <a:tab pos="695325" algn="l"/>
              </a:tabLst>
            </a:pPr>
            <a:endParaRPr lang="it-IT" sz="1800" kern="150" dirty="0">
              <a:effectLst/>
              <a:latin typeface="OpenSymbol"/>
              <a:ea typeface="OpenSymbol"/>
              <a:cs typeface="OpenSymbol"/>
            </a:endParaRPr>
          </a:p>
        </p:txBody>
      </p:sp>
      <p:sp>
        <p:nvSpPr>
          <p:cNvPr id="2" name="Titolo 1">
            <a:extLst>
              <a:ext uri="{FF2B5EF4-FFF2-40B4-BE49-F238E27FC236}">
                <a16:creationId xmlns:a16="http://schemas.microsoft.com/office/drawing/2014/main" id="{2F3EB265-C685-C05F-43C7-6F052BF7F373}"/>
              </a:ext>
            </a:extLst>
          </p:cNvPr>
          <p:cNvSpPr txBox="1">
            <a:spLocks/>
          </p:cNvSpPr>
          <p:nvPr/>
        </p:nvSpPr>
        <p:spPr>
          <a:xfrm>
            <a:off x="838200" y="421739"/>
            <a:ext cx="10515600" cy="634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800" b="1" dirty="0">
                <a:latin typeface="Montserrat SemiBold" pitchFamily="2" charset="77"/>
              </a:rPr>
              <a:t>Manifestazione di interesse</a:t>
            </a:r>
          </a:p>
        </p:txBody>
      </p:sp>
      <p:cxnSp>
        <p:nvCxnSpPr>
          <p:cNvPr id="3" name="Connettore 1 2">
            <a:extLst>
              <a:ext uri="{FF2B5EF4-FFF2-40B4-BE49-F238E27FC236}">
                <a16:creationId xmlns:a16="http://schemas.microsoft.com/office/drawing/2014/main" id="{C22631F1-0D5E-C46C-074F-F2B47890BD76}"/>
              </a:ext>
            </a:extLst>
          </p:cNvPr>
          <p:cNvCxnSpPr>
            <a:cxnSpLocks/>
          </p:cNvCxnSpPr>
          <p:nvPr/>
        </p:nvCxnSpPr>
        <p:spPr>
          <a:xfrm>
            <a:off x="4181789" y="1174790"/>
            <a:ext cx="3828422" cy="0"/>
          </a:xfrm>
          <a:prstGeom prst="line">
            <a:avLst/>
          </a:prstGeom>
          <a:ln w="19050">
            <a:solidFill>
              <a:srgbClr val="CD1626"/>
            </a:solidFill>
          </a:ln>
        </p:spPr>
        <p:style>
          <a:lnRef idx="1">
            <a:schemeClr val="dk1"/>
          </a:lnRef>
          <a:fillRef idx="0">
            <a:schemeClr val="dk1"/>
          </a:fillRef>
          <a:effectRef idx="0">
            <a:schemeClr val="dk1"/>
          </a:effectRef>
          <a:fontRef idx="minor">
            <a:schemeClr val="tx1"/>
          </a:fontRef>
        </p:style>
      </p:cxnSp>
      <p:sp>
        <p:nvSpPr>
          <p:cNvPr id="27" name="Rettangolo 26">
            <a:extLst>
              <a:ext uri="{FF2B5EF4-FFF2-40B4-BE49-F238E27FC236}">
                <a16:creationId xmlns:a16="http://schemas.microsoft.com/office/drawing/2014/main" id="{27E04EEC-BDC0-EACE-475E-62F0610C7076}"/>
              </a:ext>
            </a:extLst>
          </p:cNvPr>
          <p:cNvSpPr/>
          <p:nvPr/>
        </p:nvSpPr>
        <p:spPr>
          <a:xfrm>
            <a:off x="0" y="5908132"/>
            <a:ext cx="12192000" cy="1056257"/>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a:extLst>
              <a:ext uri="{FF2B5EF4-FFF2-40B4-BE49-F238E27FC236}">
                <a16:creationId xmlns:a16="http://schemas.microsoft.com/office/drawing/2014/main" id="{1E3C00CD-ED7A-4E55-15A9-E019B518917E}"/>
              </a:ext>
            </a:extLst>
          </p:cNvPr>
          <p:cNvSpPr txBox="1"/>
          <p:nvPr/>
        </p:nvSpPr>
        <p:spPr>
          <a:xfrm>
            <a:off x="245305" y="6129815"/>
            <a:ext cx="2705283" cy="400110"/>
          </a:xfrm>
          <a:prstGeom prst="rect">
            <a:avLst/>
          </a:prstGeom>
          <a:noFill/>
        </p:spPr>
        <p:txBody>
          <a:bodyPr wrap="square" rtlCol="0">
            <a:spAutoFit/>
          </a:bodyPr>
          <a:lstStyle/>
          <a:p>
            <a:r>
              <a:rPr lang="it-IT" sz="2000" b="1" dirty="0">
                <a:solidFill>
                  <a:schemeClr val="bg1"/>
                </a:solidFill>
                <a:latin typeface="Montserrat SemiBold" pitchFamily="2" charset="77"/>
              </a:rPr>
              <a:t>INSIEME</a:t>
            </a:r>
            <a:r>
              <a:rPr lang="it-IT" sz="1800" b="1" dirty="0">
                <a:solidFill>
                  <a:schemeClr val="bg1"/>
                </a:solidFill>
                <a:latin typeface="Montserrat SemiBold" pitchFamily="2" charset="77"/>
              </a:rPr>
              <a:t> in ATS 012</a:t>
            </a:r>
            <a:endParaRPr lang="it-IT" dirty="0">
              <a:solidFill>
                <a:schemeClr val="bg1"/>
              </a:solidFill>
            </a:endParaRPr>
          </a:p>
        </p:txBody>
      </p:sp>
    </p:spTree>
    <p:extLst>
      <p:ext uri="{BB962C8B-B14F-4D97-AF65-F5344CB8AC3E}">
        <p14:creationId xmlns:p14="http://schemas.microsoft.com/office/powerpoint/2010/main" val="2086556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A6FA4C08-BBCB-186E-CA40-20AC9D94AFB9}"/>
              </a:ext>
            </a:extLst>
          </p:cNvPr>
          <p:cNvSpPr txBox="1"/>
          <p:nvPr/>
        </p:nvSpPr>
        <p:spPr>
          <a:xfrm>
            <a:off x="1068488" y="1228730"/>
            <a:ext cx="10421147" cy="4670061"/>
          </a:xfrm>
          <a:prstGeom prst="rect">
            <a:avLst/>
          </a:prstGeom>
          <a:noFill/>
        </p:spPr>
        <p:txBody>
          <a:bodyPr wrap="square" rtlCol="0">
            <a:spAutoFit/>
          </a:bodyPr>
          <a:lstStyle/>
          <a:p>
            <a:pPr>
              <a:lnSpc>
                <a:spcPct val="115000"/>
              </a:lnSpc>
              <a:spcAft>
                <a:spcPts val="700"/>
              </a:spcAft>
              <a:tabLst>
                <a:tab pos="1152525" algn="l"/>
              </a:tabLst>
            </a:pPr>
            <a:r>
              <a:rPr lang="it-IT" sz="1800" b="1" kern="150" dirty="0">
                <a:solidFill>
                  <a:srgbClr val="FF0000"/>
                </a:solidFill>
                <a:effectLst/>
                <a:latin typeface="Arial" panose="020B0604020202020204" pitchFamily="34" charset="0"/>
                <a:ea typeface="NSimSun" panose="02010609030101010101" pitchFamily="49" charset="-122"/>
                <a:cs typeface="Arial" panose="020B0604020202020204" pitchFamily="34" charset="0"/>
              </a:rPr>
              <a:t>Attivazione:</a:t>
            </a:r>
          </a:p>
          <a:p>
            <a:endParaRPr lang="it-IT" dirty="0">
              <a:effectLst/>
              <a:latin typeface="Arial" panose="020B0604020202020204" pitchFamily="34" charset="0"/>
              <a:cs typeface="Arial" panose="020B0604020202020204" pitchFamily="34" charset="0"/>
            </a:endParaRPr>
          </a:p>
          <a:p>
            <a:r>
              <a:rPr lang="it-IT" dirty="0">
                <a:effectLst/>
                <a:latin typeface="Arial" panose="020B0604020202020204" pitchFamily="34" charset="0"/>
                <a:cs typeface="Arial" panose="020B0604020202020204" pitchFamily="34" charset="0"/>
              </a:rPr>
              <a:t>Una volta che la famiglia ha indicato le proprie preferenze in relazione agli interventi, il Case Manager informa il Voucher manager (ISRE) che contatterà i Soggetti fornitori per verificarne la disponibilità.</a:t>
            </a:r>
          </a:p>
          <a:p>
            <a:endParaRPr lang="it-IT" dirty="0">
              <a:effectLst/>
              <a:latin typeface="Arial" panose="020B0604020202020204" pitchFamily="34" charset="0"/>
              <a:cs typeface="Arial" panose="020B0604020202020204" pitchFamily="34" charset="0"/>
            </a:endParaRPr>
          </a:p>
          <a:p>
            <a:r>
              <a:rPr lang="it-IT" dirty="0">
                <a:effectLst/>
                <a:latin typeface="Arial" panose="020B0604020202020204" pitchFamily="34" charset="0"/>
                <a:cs typeface="Arial" panose="020B0604020202020204" pitchFamily="34" charset="0"/>
              </a:rPr>
              <a:t>In caso di indisponibilità o di mancata </a:t>
            </a:r>
            <a:r>
              <a:rPr lang="it-IT" b="1" dirty="0">
                <a:effectLst/>
                <a:latin typeface="Arial" panose="020B0604020202020204" pitchFamily="34" charset="0"/>
                <a:cs typeface="Arial" panose="020B0604020202020204" pitchFamily="34" charset="0"/>
              </a:rPr>
              <a:t>risposta entro 7 giorni </a:t>
            </a:r>
            <a:r>
              <a:rPr lang="it-IT" dirty="0">
                <a:effectLst/>
                <a:latin typeface="Arial" panose="020B0604020202020204" pitchFamily="34" charset="0"/>
                <a:cs typeface="Arial" panose="020B0604020202020204" pitchFamily="34" charset="0"/>
              </a:rPr>
              <a:t>dalla data di richiesta, sarà compito del Voucher Manager in collaborazione con il Case Manager, individuare in accordo con la famiglia, dal Catalogo dell’offerta il nuovo intervento da preporre alla famiglia</a:t>
            </a:r>
          </a:p>
          <a:p>
            <a:r>
              <a:rPr lang="it-IT" dirty="0">
                <a:effectLst/>
                <a:latin typeface="Arial" panose="020B0604020202020204" pitchFamily="34" charset="0"/>
                <a:cs typeface="Arial" panose="020B0604020202020204" pitchFamily="34" charset="0"/>
              </a:rPr>
              <a:t>Intervento da proporre alla stessa.</a:t>
            </a:r>
          </a:p>
          <a:p>
            <a:endParaRPr lang="it-IT" dirty="0">
              <a:effectLst/>
              <a:latin typeface="Arial" panose="020B0604020202020204" pitchFamily="34" charset="0"/>
              <a:cs typeface="Arial" panose="020B0604020202020204" pitchFamily="34" charset="0"/>
            </a:endParaRPr>
          </a:p>
          <a:p>
            <a:r>
              <a:rPr lang="it-IT" dirty="0">
                <a:effectLst/>
                <a:latin typeface="Arial" panose="020B0604020202020204" pitchFamily="34" charset="0"/>
                <a:cs typeface="Arial" panose="020B0604020202020204" pitchFamily="34" charset="0"/>
              </a:rPr>
              <a:t>Il Soggetto fornitore </a:t>
            </a:r>
            <a:r>
              <a:rPr lang="it-IT" b="1" dirty="0">
                <a:effectLst/>
                <a:latin typeface="Arial" panose="020B0604020202020204" pitchFamily="34" charset="0"/>
                <a:cs typeface="Arial" panose="020B0604020202020204" pitchFamily="34" charset="0"/>
              </a:rPr>
              <a:t>dovrà rispondere alle richieste del nucleo familiare </a:t>
            </a:r>
            <a:r>
              <a:rPr lang="it-IT" b="1">
                <a:effectLst/>
                <a:latin typeface="Arial" panose="020B0604020202020204" pitchFamily="34" charset="0"/>
                <a:cs typeface="Arial" panose="020B0604020202020204" pitchFamily="34" charset="0"/>
              </a:rPr>
              <a:t>entro 15 giorni </a:t>
            </a:r>
            <a:r>
              <a:rPr lang="it-IT" b="1" dirty="0">
                <a:effectLst/>
                <a:latin typeface="Arial" panose="020B0604020202020204" pitchFamily="34" charset="0"/>
                <a:cs typeface="Arial" panose="020B0604020202020204" pitchFamily="34" charset="0"/>
              </a:rPr>
              <a:t>dal primo contatto </a:t>
            </a:r>
            <a:r>
              <a:rPr lang="it-IT" dirty="0">
                <a:effectLst/>
                <a:latin typeface="Arial" panose="020B0604020202020204" pitchFamily="34" charset="0"/>
                <a:cs typeface="Arial" panose="020B0604020202020204" pitchFamily="34" charset="0"/>
              </a:rPr>
              <a:t>da parte del voucher manager, salvo </a:t>
            </a:r>
            <a:r>
              <a:rPr lang="it-IT">
                <a:effectLst/>
                <a:latin typeface="Arial" panose="020B0604020202020204" pitchFamily="34" charset="0"/>
                <a:cs typeface="Arial" panose="020B0604020202020204" pitchFamily="34" charset="0"/>
              </a:rPr>
              <a:t>intese diverse concordate </a:t>
            </a:r>
            <a:r>
              <a:rPr lang="it-IT" dirty="0">
                <a:effectLst/>
                <a:latin typeface="Arial" panose="020B0604020202020204" pitchFamily="34" charset="0"/>
                <a:cs typeface="Arial" panose="020B0604020202020204" pitchFamily="34" charset="0"/>
              </a:rPr>
              <a:t>con il voucher manager stesso (ISRE).</a:t>
            </a:r>
          </a:p>
          <a:p>
            <a:pPr algn="just">
              <a:tabLst>
                <a:tab pos="2317750" algn="l"/>
              </a:tabLst>
            </a:pPr>
            <a:endParaRPr lang="it-IT" sz="1800" kern="100" dirty="0">
              <a:effectLst/>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spcAft>
                <a:spcPts val="700"/>
              </a:spcAft>
              <a:tabLst>
                <a:tab pos="695325" algn="l"/>
              </a:tabLst>
            </a:pPr>
            <a:endParaRPr lang="it-IT" sz="1800" kern="150" dirty="0">
              <a:effectLst/>
              <a:latin typeface="Arial" panose="020B0604020202020204" pitchFamily="34" charset="0"/>
              <a:ea typeface="OpenSymbol"/>
              <a:cs typeface="Arial" panose="020B0604020202020204" pitchFamily="34" charset="0"/>
            </a:endParaRPr>
          </a:p>
        </p:txBody>
      </p:sp>
      <p:sp>
        <p:nvSpPr>
          <p:cNvPr id="2" name="Titolo 1">
            <a:extLst>
              <a:ext uri="{FF2B5EF4-FFF2-40B4-BE49-F238E27FC236}">
                <a16:creationId xmlns:a16="http://schemas.microsoft.com/office/drawing/2014/main" id="{2F3EB265-C685-C05F-43C7-6F052BF7F373}"/>
              </a:ext>
            </a:extLst>
          </p:cNvPr>
          <p:cNvSpPr txBox="1">
            <a:spLocks/>
          </p:cNvSpPr>
          <p:nvPr/>
        </p:nvSpPr>
        <p:spPr>
          <a:xfrm>
            <a:off x="838200" y="421739"/>
            <a:ext cx="10515600" cy="634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800" b="1" dirty="0">
                <a:latin typeface="Montserrat SemiBold" pitchFamily="2" charset="77"/>
              </a:rPr>
              <a:t>Manifestazione di interesse</a:t>
            </a:r>
          </a:p>
        </p:txBody>
      </p:sp>
      <p:cxnSp>
        <p:nvCxnSpPr>
          <p:cNvPr id="3" name="Connettore 1 2">
            <a:extLst>
              <a:ext uri="{FF2B5EF4-FFF2-40B4-BE49-F238E27FC236}">
                <a16:creationId xmlns:a16="http://schemas.microsoft.com/office/drawing/2014/main" id="{C22631F1-0D5E-C46C-074F-F2B47890BD76}"/>
              </a:ext>
            </a:extLst>
          </p:cNvPr>
          <p:cNvCxnSpPr>
            <a:cxnSpLocks/>
          </p:cNvCxnSpPr>
          <p:nvPr/>
        </p:nvCxnSpPr>
        <p:spPr>
          <a:xfrm>
            <a:off x="4181789" y="1174790"/>
            <a:ext cx="3828422" cy="0"/>
          </a:xfrm>
          <a:prstGeom prst="line">
            <a:avLst/>
          </a:prstGeom>
          <a:ln w="19050">
            <a:solidFill>
              <a:srgbClr val="CD1626"/>
            </a:solidFill>
          </a:ln>
        </p:spPr>
        <p:style>
          <a:lnRef idx="1">
            <a:schemeClr val="dk1"/>
          </a:lnRef>
          <a:fillRef idx="0">
            <a:schemeClr val="dk1"/>
          </a:fillRef>
          <a:effectRef idx="0">
            <a:schemeClr val="dk1"/>
          </a:effectRef>
          <a:fontRef idx="minor">
            <a:schemeClr val="tx1"/>
          </a:fontRef>
        </p:style>
      </p:cxnSp>
      <p:sp>
        <p:nvSpPr>
          <p:cNvPr id="27" name="Rettangolo 26">
            <a:extLst>
              <a:ext uri="{FF2B5EF4-FFF2-40B4-BE49-F238E27FC236}">
                <a16:creationId xmlns:a16="http://schemas.microsoft.com/office/drawing/2014/main" id="{27E04EEC-BDC0-EACE-475E-62F0610C7076}"/>
              </a:ext>
            </a:extLst>
          </p:cNvPr>
          <p:cNvSpPr/>
          <p:nvPr/>
        </p:nvSpPr>
        <p:spPr>
          <a:xfrm>
            <a:off x="0" y="5908132"/>
            <a:ext cx="12192000" cy="1056257"/>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a:extLst>
              <a:ext uri="{FF2B5EF4-FFF2-40B4-BE49-F238E27FC236}">
                <a16:creationId xmlns:a16="http://schemas.microsoft.com/office/drawing/2014/main" id="{1E3C00CD-ED7A-4E55-15A9-E019B518917E}"/>
              </a:ext>
            </a:extLst>
          </p:cNvPr>
          <p:cNvSpPr txBox="1"/>
          <p:nvPr/>
        </p:nvSpPr>
        <p:spPr>
          <a:xfrm>
            <a:off x="245305" y="6129815"/>
            <a:ext cx="2705283" cy="400110"/>
          </a:xfrm>
          <a:prstGeom prst="rect">
            <a:avLst/>
          </a:prstGeom>
          <a:noFill/>
        </p:spPr>
        <p:txBody>
          <a:bodyPr wrap="square" rtlCol="0">
            <a:spAutoFit/>
          </a:bodyPr>
          <a:lstStyle/>
          <a:p>
            <a:r>
              <a:rPr lang="it-IT" sz="2000" b="1" dirty="0">
                <a:solidFill>
                  <a:schemeClr val="bg1"/>
                </a:solidFill>
                <a:latin typeface="Montserrat SemiBold" pitchFamily="2" charset="77"/>
              </a:rPr>
              <a:t>INSIEME</a:t>
            </a:r>
            <a:r>
              <a:rPr lang="it-IT" sz="1800" b="1" dirty="0">
                <a:solidFill>
                  <a:schemeClr val="bg1"/>
                </a:solidFill>
                <a:latin typeface="Montserrat SemiBold" pitchFamily="2" charset="77"/>
              </a:rPr>
              <a:t> in ATS 012</a:t>
            </a:r>
            <a:endParaRPr lang="it-IT" dirty="0">
              <a:solidFill>
                <a:schemeClr val="bg1"/>
              </a:solidFill>
            </a:endParaRPr>
          </a:p>
        </p:txBody>
      </p:sp>
    </p:spTree>
    <p:extLst>
      <p:ext uri="{BB962C8B-B14F-4D97-AF65-F5344CB8AC3E}">
        <p14:creationId xmlns:p14="http://schemas.microsoft.com/office/powerpoint/2010/main" val="3630820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A6FA4C08-BBCB-186E-CA40-20AC9D94AFB9}"/>
              </a:ext>
            </a:extLst>
          </p:cNvPr>
          <p:cNvSpPr txBox="1"/>
          <p:nvPr/>
        </p:nvSpPr>
        <p:spPr>
          <a:xfrm>
            <a:off x="1068488" y="1228730"/>
            <a:ext cx="10421147" cy="4247381"/>
          </a:xfrm>
          <a:prstGeom prst="rect">
            <a:avLst/>
          </a:prstGeom>
          <a:noFill/>
        </p:spPr>
        <p:txBody>
          <a:bodyPr wrap="square" rtlCol="0">
            <a:spAutoFit/>
          </a:bodyPr>
          <a:lstStyle/>
          <a:p>
            <a:pPr>
              <a:lnSpc>
                <a:spcPct val="115000"/>
              </a:lnSpc>
              <a:spcAft>
                <a:spcPts val="700"/>
              </a:spcAft>
              <a:tabLst>
                <a:tab pos="1152525" algn="l"/>
              </a:tabLst>
            </a:pPr>
            <a:r>
              <a:rPr lang="it-IT" sz="1800" b="1" kern="150" dirty="0">
                <a:solidFill>
                  <a:srgbClr val="FF0000"/>
                </a:solidFill>
                <a:effectLst/>
                <a:latin typeface="Arial" panose="020B0604020202020204" pitchFamily="34" charset="0"/>
                <a:ea typeface="NSimSun" panose="02010609030101010101" pitchFamily="49" charset="-122"/>
                <a:cs typeface="Arial" panose="020B0604020202020204" pitchFamily="34" charset="0"/>
              </a:rPr>
              <a:t>Erogazione contributo:</a:t>
            </a:r>
          </a:p>
          <a:p>
            <a:pPr>
              <a:lnSpc>
                <a:spcPct val="115000"/>
              </a:lnSpc>
              <a:spcAft>
                <a:spcPts val="700"/>
              </a:spcAft>
              <a:tabLst>
                <a:tab pos="1152525" algn="l"/>
              </a:tabLst>
            </a:pPr>
            <a:endParaRPr lang="it-IT" sz="1800" kern="150" dirty="0">
              <a:effectLst/>
              <a:latin typeface="Arial" panose="020B0604020202020204" pitchFamily="34" charset="0"/>
              <a:ea typeface="NSimSun" panose="02010609030101010101" pitchFamily="49" charset="-122"/>
              <a:cs typeface="Arial" panose="020B0604020202020204" pitchFamily="34" charset="0"/>
            </a:endParaRPr>
          </a:p>
          <a:p>
            <a:pPr marL="342900" lvl="0" indent="-342900" algn="just">
              <a:buFont typeface="Arial" panose="020B0604020202020204" pitchFamily="34" charset="0"/>
              <a:buChar char=""/>
            </a:pPr>
            <a:r>
              <a:rPr lang="it-IT" sz="1800" b="1" kern="100" spc="-5" dirty="0">
                <a:solidFill>
                  <a:srgbClr val="000000"/>
                </a:solidFill>
                <a:effectLst/>
                <a:latin typeface="Verdana" panose="020B0604030504040204" pitchFamily="34" charset="0"/>
                <a:ea typeface="SimSun" panose="02010600030101010101" pitchFamily="2" charset="-122"/>
                <a:cs typeface="Calibri" panose="020F0502020204030204" pitchFamily="34" charset="0"/>
              </a:rPr>
              <a:t>ISRE</a:t>
            </a:r>
            <a:r>
              <a:rPr lang="it-IT" sz="1800" kern="100" spc="-5" dirty="0">
                <a:solidFill>
                  <a:srgbClr val="000000"/>
                </a:solidFill>
                <a:effectLst/>
                <a:latin typeface="Verdana" panose="020B0604030504040204" pitchFamily="34" charset="0"/>
                <a:ea typeface="SimSun" panose="02010600030101010101" pitchFamily="2" charset="-122"/>
                <a:cs typeface="Calibri" panose="020F0502020204030204" pitchFamily="34" charset="0"/>
              </a:rPr>
              <a:t> sarà responsabile della gestione, contabilizzazione e rendicontazione del budget di spesa assegnato ai singoli nuclei familiari.</a:t>
            </a:r>
            <a:endParaRPr lang="it-IT" sz="1800" kern="100" dirty="0">
              <a:effectLst/>
              <a:latin typeface="Arial" panose="020B0604020202020204" pitchFamily="34" charset="0"/>
              <a:ea typeface="Tahoma" panose="020B0604030504040204" pitchFamily="34" charset="0"/>
              <a:cs typeface="Liberation Sans"/>
            </a:endParaRPr>
          </a:p>
          <a:p>
            <a:pPr marL="342900" lvl="0" indent="-342900">
              <a:buFont typeface="Arial" panose="020B0604020202020204" pitchFamily="34" charset="0"/>
              <a:buChar char=""/>
            </a:pPr>
            <a:r>
              <a:rPr lang="it-IT" sz="1800" kern="100" dirty="0">
                <a:solidFill>
                  <a:srgbClr val="000000"/>
                </a:solidFill>
                <a:effectLst/>
                <a:latin typeface="Verdana" panose="020B0604030504040204" pitchFamily="34" charset="0"/>
                <a:ea typeface="Tahoma" panose="020B0604030504040204" pitchFamily="34" charset="0"/>
                <a:cs typeface="Liberation Sans"/>
              </a:rPr>
              <a:t>Al Soggetto fornitore spetta un corrispettivo calcolato sulla base del prezzo offerto.</a:t>
            </a:r>
            <a:endParaRPr lang="it-IT" sz="1800" kern="100" dirty="0">
              <a:effectLst/>
              <a:latin typeface="Arial" panose="020B0604020202020204" pitchFamily="34" charset="0"/>
              <a:ea typeface="Tahoma" panose="020B0604030504040204" pitchFamily="34" charset="0"/>
              <a:cs typeface="Liberation Sans"/>
            </a:endParaRPr>
          </a:p>
          <a:p>
            <a:pPr marL="342900" lvl="0" indent="-342900" algn="just">
              <a:buFont typeface="Arial" panose="020B0604020202020204" pitchFamily="34" charset="0"/>
              <a:buChar char=""/>
            </a:pPr>
            <a:r>
              <a:rPr lang="it-IT" sz="1800" kern="100" spc="-5" dirty="0">
                <a:solidFill>
                  <a:srgbClr val="000000"/>
                </a:solidFill>
                <a:effectLst/>
                <a:latin typeface="Verdana" panose="020B0604030504040204" pitchFamily="34" charset="0"/>
                <a:ea typeface="SimSun" panose="02010600030101010101" pitchFamily="2" charset="-122"/>
                <a:cs typeface="Calibri" panose="020F0502020204030204" pitchFamily="34" charset="0"/>
              </a:rPr>
              <a:t>Il pagamento di quanto dovuto per il servizio svolto sarà liquidata da </a:t>
            </a:r>
            <a:r>
              <a:rPr lang="it-IT" sz="1800" b="1" kern="100" spc="-5" dirty="0">
                <a:solidFill>
                  <a:srgbClr val="000000"/>
                </a:solidFill>
                <a:effectLst/>
                <a:latin typeface="Verdana" panose="020B0604030504040204" pitchFamily="34" charset="0"/>
                <a:ea typeface="SimSun" panose="02010600030101010101" pitchFamily="2" charset="-122"/>
                <a:cs typeface="Calibri" panose="020F0502020204030204" pitchFamily="34" charset="0"/>
              </a:rPr>
              <a:t>ISRE</a:t>
            </a:r>
            <a:r>
              <a:rPr lang="it-IT" sz="1800" kern="100" spc="-5" dirty="0">
                <a:solidFill>
                  <a:srgbClr val="000000"/>
                </a:solidFill>
                <a:effectLst/>
                <a:latin typeface="Verdana" panose="020B0604030504040204" pitchFamily="34" charset="0"/>
                <a:ea typeface="SimSun" panose="02010600030101010101" pitchFamily="2" charset="-122"/>
                <a:cs typeface="Calibri" panose="020F0502020204030204" pitchFamily="34" charset="0"/>
              </a:rPr>
              <a:t> al Soggetto Fornitore degli interventi previa presentazione della documentazione di supporto, entro </a:t>
            </a:r>
            <a:r>
              <a:rPr lang="it-IT" sz="1800" b="1" kern="100" spc="-5" dirty="0">
                <a:solidFill>
                  <a:srgbClr val="000000"/>
                </a:solidFill>
                <a:effectLst/>
                <a:latin typeface="Verdana" panose="020B0604030504040204" pitchFamily="34" charset="0"/>
                <a:ea typeface="SimSun" panose="02010600030101010101" pitchFamily="2" charset="-122"/>
                <a:cs typeface="Calibri" panose="020F0502020204030204" pitchFamily="34" charset="0"/>
              </a:rPr>
              <a:t>30 giorni dal ricevimento</a:t>
            </a:r>
            <a:r>
              <a:rPr lang="it-IT" sz="1800" kern="100" spc="-5" dirty="0">
                <a:solidFill>
                  <a:srgbClr val="000000"/>
                </a:solidFill>
                <a:effectLst/>
                <a:latin typeface="Verdana" panose="020B0604030504040204" pitchFamily="34" charset="0"/>
                <a:ea typeface="SimSun" panose="02010600030101010101" pitchFamily="2" charset="-122"/>
                <a:cs typeface="Calibri" panose="020F0502020204030204" pitchFamily="34" charset="0"/>
              </a:rPr>
              <a:t>.</a:t>
            </a:r>
            <a:endParaRPr lang="it-IT" sz="1800" kern="100" dirty="0">
              <a:effectLst/>
              <a:latin typeface="Arial" panose="020B0604020202020204" pitchFamily="34" charset="0"/>
              <a:ea typeface="Tahoma" panose="020B0604030504040204" pitchFamily="34" charset="0"/>
              <a:cs typeface="Liberation Sans"/>
            </a:endParaRPr>
          </a:p>
          <a:p>
            <a:pPr algn="just">
              <a:tabLst>
                <a:tab pos="2317750" algn="l"/>
              </a:tabLst>
            </a:pPr>
            <a:endParaRPr lang="it-IT" kern="100" spc="-5"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tabLst>
                <a:tab pos="2317750" algn="l"/>
              </a:tabLst>
            </a:pPr>
            <a:r>
              <a:rPr lang="it-IT" sz="1800" kern="100" spc="-5" dirty="0">
                <a:solidFill>
                  <a:srgbClr val="000000"/>
                </a:solidFill>
                <a:effectLst/>
                <a:latin typeface="Verdana" panose="020B0604030504040204" pitchFamily="34" charset="0"/>
                <a:ea typeface="SimSun" panose="02010600030101010101" pitchFamily="2" charset="-122"/>
                <a:cs typeface="Calibri" panose="020F0502020204030204" pitchFamily="34" charset="0"/>
              </a:rPr>
              <a:t>Il Soggetto fornitore è tenuto a fornire una relazione\scheda accompagnatoria a ciascun documento fiscale\fattura che documenti lo svolgimento delle attività svolte nel periodo di riferimento. Il modello sarà fornito da ISRE.</a:t>
            </a:r>
            <a:endParaRPr lang="it-IT" sz="1800" kern="100" dirty="0">
              <a:effectLst/>
              <a:latin typeface="Arial" panose="020B0604020202020204" pitchFamily="34" charset="0"/>
              <a:ea typeface="Tahoma" panose="020B0604030504040204" pitchFamily="34" charset="0"/>
              <a:cs typeface="Liberation Sans"/>
            </a:endParaRPr>
          </a:p>
          <a:p>
            <a:pPr algn="just">
              <a:tabLst>
                <a:tab pos="2317750" algn="l"/>
              </a:tabLst>
            </a:pPr>
            <a:endParaRPr lang="it-IT" sz="1800" kern="100" dirty="0">
              <a:effectLst/>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spcAft>
                <a:spcPts val="700"/>
              </a:spcAft>
              <a:tabLst>
                <a:tab pos="695325" algn="l"/>
              </a:tabLst>
            </a:pPr>
            <a:endParaRPr lang="it-IT" sz="1800" kern="150" dirty="0">
              <a:effectLst/>
              <a:latin typeface="Arial" panose="020B0604020202020204" pitchFamily="34" charset="0"/>
              <a:ea typeface="OpenSymbol"/>
              <a:cs typeface="Arial" panose="020B0604020202020204" pitchFamily="34" charset="0"/>
            </a:endParaRPr>
          </a:p>
        </p:txBody>
      </p:sp>
      <p:sp>
        <p:nvSpPr>
          <p:cNvPr id="2" name="Titolo 1">
            <a:extLst>
              <a:ext uri="{FF2B5EF4-FFF2-40B4-BE49-F238E27FC236}">
                <a16:creationId xmlns:a16="http://schemas.microsoft.com/office/drawing/2014/main" id="{2F3EB265-C685-C05F-43C7-6F052BF7F373}"/>
              </a:ext>
            </a:extLst>
          </p:cNvPr>
          <p:cNvSpPr txBox="1">
            <a:spLocks/>
          </p:cNvSpPr>
          <p:nvPr/>
        </p:nvSpPr>
        <p:spPr>
          <a:xfrm>
            <a:off x="838200" y="421739"/>
            <a:ext cx="10515600" cy="634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800" b="1" dirty="0">
                <a:latin typeface="Montserrat SemiBold" pitchFamily="2" charset="77"/>
              </a:rPr>
              <a:t>Manifestazione di interesse</a:t>
            </a:r>
          </a:p>
        </p:txBody>
      </p:sp>
      <p:cxnSp>
        <p:nvCxnSpPr>
          <p:cNvPr id="3" name="Connettore 1 2">
            <a:extLst>
              <a:ext uri="{FF2B5EF4-FFF2-40B4-BE49-F238E27FC236}">
                <a16:creationId xmlns:a16="http://schemas.microsoft.com/office/drawing/2014/main" id="{C22631F1-0D5E-C46C-074F-F2B47890BD76}"/>
              </a:ext>
            </a:extLst>
          </p:cNvPr>
          <p:cNvCxnSpPr>
            <a:cxnSpLocks/>
          </p:cNvCxnSpPr>
          <p:nvPr/>
        </p:nvCxnSpPr>
        <p:spPr>
          <a:xfrm>
            <a:off x="4181789" y="1174790"/>
            <a:ext cx="3828422" cy="0"/>
          </a:xfrm>
          <a:prstGeom prst="line">
            <a:avLst/>
          </a:prstGeom>
          <a:ln w="19050">
            <a:solidFill>
              <a:srgbClr val="CD1626"/>
            </a:solidFill>
          </a:ln>
        </p:spPr>
        <p:style>
          <a:lnRef idx="1">
            <a:schemeClr val="dk1"/>
          </a:lnRef>
          <a:fillRef idx="0">
            <a:schemeClr val="dk1"/>
          </a:fillRef>
          <a:effectRef idx="0">
            <a:schemeClr val="dk1"/>
          </a:effectRef>
          <a:fontRef idx="minor">
            <a:schemeClr val="tx1"/>
          </a:fontRef>
        </p:style>
      </p:cxnSp>
      <p:sp>
        <p:nvSpPr>
          <p:cNvPr id="27" name="Rettangolo 26">
            <a:extLst>
              <a:ext uri="{FF2B5EF4-FFF2-40B4-BE49-F238E27FC236}">
                <a16:creationId xmlns:a16="http://schemas.microsoft.com/office/drawing/2014/main" id="{27E04EEC-BDC0-EACE-475E-62F0610C7076}"/>
              </a:ext>
            </a:extLst>
          </p:cNvPr>
          <p:cNvSpPr/>
          <p:nvPr/>
        </p:nvSpPr>
        <p:spPr>
          <a:xfrm>
            <a:off x="0" y="5908132"/>
            <a:ext cx="12192000" cy="1056257"/>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a:extLst>
              <a:ext uri="{FF2B5EF4-FFF2-40B4-BE49-F238E27FC236}">
                <a16:creationId xmlns:a16="http://schemas.microsoft.com/office/drawing/2014/main" id="{1E3C00CD-ED7A-4E55-15A9-E019B518917E}"/>
              </a:ext>
            </a:extLst>
          </p:cNvPr>
          <p:cNvSpPr txBox="1"/>
          <p:nvPr/>
        </p:nvSpPr>
        <p:spPr>
          <a:xfrm>
            <a:off x="245305" y="6129815"/>
            <a:ext cx="2705283" cy="400110"/>
          </a:xfrm>
          <a:prstGeom prst="rect">
            <a:avLst/>
          </a:prstGeom>
          <a:noFill/>
        </p:spPr>
        <p:txBody>
          <a:bodyPr wrap="square" rtlCol="0">
            <a:spAutoFit/>
          </a:bodyPr>
          <a:lstStyle/>
          <a:p>
            <a:r>
              <a:rPr lang="it-IT" sz="2000" b="1" dirty="0">
                <a:solidFill>
                  <a:schemeClr val="bg1"/>
                </a:solidFill>
                <a:latin typeface="Montserrat SemiBold" pitchFamily="2" charset="77"/>
              </a:rPr>
              <a:t>INSIEME</a:t>
            </a:r>
            <a:r>
              <a:rPr lang="it-IT" sz="1800" b="1" dirty="0">
                <a:solidFill>
                  <a:schemeClr val="bg1"/>
                </a:solidFill>
                <a:latin typeface="Montserrat SemiBold" pitchFamily="2" charset="77"/>
              </a:rPr>
              <a:t> in ATS 012</a:t>
            </a:r>
            <a:endParaRPr lang="it-IT" dirty="0">
              <a:solidFill>
                <a:schemeClr val="bg1"/>
              </a:solidFill>
            </a:endParaRPr>
          </a:p>
        </p:txBody>
      </p:sp>
    </p:spTree>
    <p:extLst>
      <p:ext uri="{BB962C8B-B14F-4D97-AF65-F5344CB8AC3E}">
        <p14:creationId xmlns:p14="http://schemas.microsoft.com/office/powerpoint/2010/main" val="508677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A6FA4C08-BBCB-186E-CA40-20AC9D94AFB9}"/>
              </a:ext>
            </a:extLst>
          </p:cNvPr>
          <p:cNvSpPr txBox="1"/>
          <p:nvPr/>
        </p:nvSpPr>
        <p:spPr>
          <a:xfrm>
            <a:off x="1048609" y="1680079"/>
            <a:ext cx="8992069" cy="3678956"/>
          </a:xfrm>
          <a:prstGeom prst="rect">
            <a:avLst/>
          </a:prstGeom>
          <a:noFill/>
        </p:spPr>
        <p:txBody>
          <a:bodyPr wrap="square" rtlCol="0">
            <a:spAutoFit/>
          </a:bodyPr>
          <a:lstStyle/>
          <a:p>
            <a:pPr>
              <a:lnSpc>
                <a:spcPct val="115000"/>
              </a:lnSpc>
              <a:spcAft>
                <a:spcPts val="700"/>
              </a:spcAft>
              <a:tabLst>
                <a:tab pos="1152525" algn="l"/>
              </a:tabLst>
            </a:pPr>
            <a:r>
              <a:rPr lang="it-IT" sz="1800" b="1" kern="150" dirty="0">
                <a:solidFill>
                  <a:srgbClr val="FF0000"/>
                </a:solidFill>
                <a:effectLst/>
                <a:latin typeface="Arial" panose="020B0604020202020204" pitchFamily="34" charset="0"/>
                <a:ea typeface="NSimSun" panose="02010609030101010101" pitchFamily="49" charset="-122"/>
                <a:cs typeface="Arial" panose="020B0604020202020204" pitchFamily="34" charset="0"/>
              </a:rPr>
              <a:t>Scheda di monitoraggio:</a:t>
            </a:r>
          </a:p>
          <a:p>
            <a:pPr>
              <a:lnSpc>
                <a:spcPct val="115000"/>
              </a:lnSpc>
              <a:spcAft>
                <a:spcPts val="700"/>
              </a:spcAft>
              <a:tabLst>
                <a:tab pos="1152525" algn="l"/>
              </a:tabLst>
            </a:pPr>
            <a:endParaRPr lang="it-IT" sz="1800" kern="150" dirty="0">
              <a:effectLst/>
              <a:latin typeface="Arial" panose="020B0604020202020204" pitchFamily="34" charset="0"/>
              <a:ea typeface="NSimSun" panose="02010609030101010101" pitchFamily="49" charset="-122"/>
              <a:cs typeface="Arial" panose="020B0604020202020204" pitchFamily="34" charset="0"/>
            </a:endParaRPr>
          </a:p>
          <a:p>
            <a:pPr algn="just"/>
            <a:r>
              <a:rPr lang="it-IT" sz="1800" kern="150" dirty="0">
                <a:effectLst/>
                <a:latin typeface="Arial" panose="020B0604020202020204" pitchFamily="34" charset="0"/>
                <a:ea typeface="NSimSun" panose="02010609030101010101" pitchFamily="49" charset="-122"/>
                <a:cs typeface="Arial" panose="020B0604020202020204" pitchFamily="34" charset="0"/>
              </a:rPr>
              <a:t> </a:t>
            </a:r>
            <a:r>
              <a:rPr lang="it-IT" sz="1800" b="0" kern="100" spc="-5" dirty="0">
                <a:solidFill>
                  <a:srgbClr val="000000"/>
                </a:solidFill>
                <a:effectLst/>
                <a:latin typeface="Arial" panose="020B0604020202020204" pitchFamily="34" charset="0"/>
                <a:ea typeface="SimSun" panose="02010600030101010101" pitchFamily="2" charset="-122"/>
                <a:cs typeface="Arial" panose="020B0604020202020204" pitchFamily="34" charset="0"/>
              </a:rPr>
              <a:t>Il </a:t>
            </a:r>
            <a:r>
              <a:rPr lang="it-IT" sz="1800" b="1" kern="100" spc="-5" dirty="0">
                <a:solidFill>
                  <a:srgbClr val="000000"/>
                </a:solidFill>
                <a:effectLst/>
                <a:latin typeface="Arial" panose="020B0604020202020204" pitchFamily="34" charset="0"/>
                <a:ea typeface="SimSun" panose="02010600030101010101" pitchFamily="2" charset="-122"/>
                <a:cs typeface="Arial" panose="020B0604020202020204" pitchFamily="34" charset="0"/>
              </a:rPr>
              <a:t>Soggetto fornitore</a:t>
            </a:r>
            <a:r>
              <a:rPr lang="it-IT" sz="1800" b="0" kern="100" spc="-5" dirty="0">
                <a:solidFill>
                  <a:srgbClr val="000000"/>
                </a:solidFill>
                <a:effectLst/>
                <a:latin typeface="Arial" panose="020B0604020202020204" pitchFamily="34" charset="0"/>
                <a:ea typeface="SimSun" panose="02010600030101010101" pitchFamily="2" charset="-122"/>
                <a:cs typeface="Arial" panose="020B0604020202020204" pitchFamily="34" charset="0"/>
              </a:rPr>
              <a:t> è tenuto a trasmettere ad </a:t>
            </a:r>
            <a:r>
              <a:rPr lang="it-IT" sz="1800" b="1" kern="100" spc="-5" dirty="0">
                <a:solidFill>
                  <a:srgbClr val="000000"/>
                </a:solidFill>
                <a:effectLst/>
                <a:latin typeface="Arial" panose="020B0604020202020204" pitchFamily="34" charset="0"/>
                <a:ea typeface="SimSun" panose="02010600030101010101" pitchFamily="2" charset="-122"/>
                <a:cs typeface="Arial" panose="020B0604020202020204" pitchFamily="34" charset="0"/>
              </a:rPr>
              <a:t>ISRE</a:t>
            </a:r>
            <a:r>
              <a:rPr lang="it-IT" sz="1800" b="0" kern="100" spc="-5" dirty="0">
                <a:solidFill>
                  <a:srgbClr val="000000"/>
                </a:solidFill>
                <a:effectLst/>
                <a:latin typeface="Arial" panose="020B0604020202020204" pitchFamily="34" charset="0"/>
                <a:ea typeface="SimSun" panose="02010600030101010101" pitchFamily="2" charset="-122"/>
                <a:cs typeface="Arial" panose="020B0604020202020204" pitchFamily="34" charset="0"/>
              </a:rPr>
              <a:t> una relazione\scheda di monitoraggio e valutazione del percorso erogato il cui modello sarà fornito da ISRE. La relazione\scheda viene trasmessa in corrispondenza delle richieste di pagamento </a:t>
            </a:r>
            <a:r>
              <a:rPr lang="it-IT" sz="1800" b="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e a titolo esemplificativo andrà ad esplorare: il rispetto dei tempi di attivazione, la partecipazione del destinatario alle attività, la puntualità,  la percezione di raggiungimento degli obiettivi prefissati, eventuali criticità riscontrate con il destinatario o con il nucleo di appartenenza del destinatario, ecc.</a:t>
            </a:r>
          </a:p>
          <a:p>
            <a:pPr algn="just"/>
            <a:endParaRPr lang="it-IT" kern="100" dirty="0">
              <a:solidFill>
                <a:srgbClr val="000000"/>
              </a:solidFill>
              <a:latin typeface="Arial" panose="020B0604020202020204" pitchFamily="34" charset="0"/>
              <a:ea typeface="SimSun" panose="02010600030101010101" pitchFamily="2" charset="-122"/>
              <a:cs typeface="Arial" panose="020B0604020202020204" pitchFamily="34" charset="0"/>
            </a:endParaRPr>
          </a:p>
          <a:p>
            <a:pPr algn="just"/>
            <a:endParaRPr lang="it-IT" sz="18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p>
            <a:pPr algn="just"/>
            <a:r>
              <a:rPr lang="it-IT" kern="100" dirty="0">
                <a:solidFill>
                  <a:srgbClr val="000000"/>
                </a:solidFill>
                <a:latin typeface="Arial" panose="020B0604020202020204" pitchFamily="34" charset="0"/>
                <a:ea typeface="SimSun" panose="02010600030101010101" pitchFamily="2" charset="-122"/>
                <a:cs typeface="Arial" panose="020B0604020202020204" pitchFamily="34" charset="0"/>
              </a:rPr>
              <a:t>NB Consegnare ai destinatari questionario di gradimento</a:t>
            </a:r>
            <a:endParaRPr lang="it-IT" sz="1800" kern="100" dirty="0">
              <a:effectLst/>
              <a:latin typeface="Arial" panose="020B0604020202020204" pitchFamily="34" charset="0"/>
              <a:ea typeface="Tahoma" panose="020B0604030504040204" pitchFamily="34" charset="0"/>
              <a:cs typeface="Arial" panose="020B0604020202020204" pitchFamily="34" charset="0"/>
            </a:endParaRPr>
          </a:p>
        </p:txBody>
      </p:sp>
      <p:sp>
        <p:nvSpPr>
          <p:cNvPr id="2" name="Titolo 1">
            <a:extLst>
              <a:ext uri="{FF2B5EF4-FFF2-40B4-BE49-F238E27FC236}">
                <a16:creationId xmlns:a16="http://schemas.microsoft.com/office/drawing/2014/main" id="{2F3EB265-C685-C05F-43C7-6F052BF7F373}"/>
              </a:ext>
            </a:extLst>
          </p:cNvPr>
          <p:cNvSpPr txBox="1">
            <a:spLocks/>
          </p:cNvSpPr>
          <p:nvPr/>
        </p:nvSpPr>
        <p:spPr>
          <a:xfrm>
            <a:off x="838200" y="421739"/>
            <a:ext cx="10515600" cy="634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800" b="1" dirty="0">
                <a:latin typeface="Montserrat SemiBold" pitchFamily="2" charset="77"/>
              </a:rPr>
              <a:t>Manifestazione di interesse</a:t>
            </a:r>
          </a:p>
        </p:txBody>
      </p:sp>
      <p:cxnSp>
        <p:nvCxnSpPr>
          <p:cNvPr id="3" name="Connettore 1 2">
            <a:extLst>
              <a:ext uri="{FF2B5EF4-FFF2-40B4-BE49-F238E27FC236}">
                <a16:creationId xmlns:a16="http://schemas.microsoft.com/office/drawing/2014/main" id="{C22631F1-0D5E-C46C-074F-F2B47890BD76}"/>
              </a:ext>
            </a:extLst>
          </p:cNvPr>
          <p:cNvCxnSpPr>
            <a:cxnSpLocks/>
          </p:cNvCxnSpPr>
          <p:nvPr/>
        </p:nvCxnSpPr>
        <p:spPr>
          <a:xfrm>
            <a:off x="4181789" y="1174790"/>
            <a:ext cx="3828422" cy="0"/>
          </a:xfrm>
          <a:prstGeom prst="line">
            <a:avLst/>
          </a:prstGeom>
          <a:ln w="19050">
            <a:solidFill>
              <a:srgbClr val="CD1626"/>
            </a:solidFill>
          </a:ln>
        </p:spPr>
        <p:style>
          <a:lnRef idx="1">
            <a:schemeClr val="dk1"/>
          </a:lnRef>
          <a:fillRef idx="0">
            <a:schemeClr val="dk1"/>
          </a:fillRef>
          <a:effectRef idx="0">
            <a:schemeClr val="dk1"/>
          </a:effectRef>
          <a:fontRef idx="minor">
            <a:schemeClr val="tx1"/>
          </a:fontRef>
        </p:style>
      </p:cxnSp>
      <p:sp>
        <p:nvSpPr>
          <p:cNvPr id="27" name="Rettangolo 26">
            <a:extLst>
              <a:ext uri="{FF2B5EF4-FFF2-40B4-BE49-F238E27FC236}">
                <a16:creationId xmlns:a16="http://schemas.microsoft.com/office/drawing/2014/main" id="{27E04EEC-BDC0-EACE-475E-62F0610C7076}"/>
              </a:ext>
            </a:extLst>
          </p:cNvPr>
          <p:cNvSpPr/>
          <p:nvPr/>
        </p:nvSpPr>
        <p:spPr>
          <a:xfrm>
            <a:off x="0" y="5801742"/>
            <a:ext cx="12192000" cy="1056257"/>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a:extLst>
              <a:ext uri="{FF2B5EF4-FFF2-40B4-BE49-F238E27FC236}">
                <a16:creationId xmlns:a16="http://schemas.microsoft.com/office/drawing/2014/main" id="{1E3C00CD-ED7A-4E55-15A9-E019B518917E}"/>
              </a:ext>
            </a:extLst>
          </p:cNvPr>
          <p:cNvSpPr txBox="1"/>
          <p:nvPr/>
        </p:nvSpPr>
        <p:spPr>
          <a:xfrm>
            <a:off x="245305" y="6129815"/>
            <a:ext cx="2705283" cy="400110"/>
          </a:xfrm>
          <a:prstGeom prst="rect">
            <a:avLst/>
          </a:prstGeom>
          <a:noFill/>
        </p:spPr>
        <p:txBody>
          <a:bodyPr wrap="square" rtlCol="0">
            <a:spAutoFit/>
          </a:bodyPr>
          <a:lstStyle/>
          <a:p>
            <a:r>
              <a:rPr lang="it-IT" sz="2000" b="1" dirty="0">
                <a:solidFill>
                  <a:schemeClr val="bg1"/>
                </a:solidFill>
                <a:latin typeface="Montserrat SemiBold" pitchFamily="2" charset="77"/>
              </a:rPr>
              <a:t>INSIEME</a:t>
            </a:r>
            <a:r>
              <a:rPr lang="it-IT" sz="1800" b="1" dirty="0">
                <a:solidFill>
                  <a:schemeClr val="bg1"/>
                </a:solidFill>
                <a:latin typeface="Montserrat SemiBold" pitchFamily="2" charset="77"/>
              </a:rPr>
              <a:t> in ATS 012</a:t>
            </a:r>
            <a:endParaRPr lang="it-IT" dirty="0">
              <a:solidFill>
                <a:schemeClr val="bg1"/>
              </a:solidFill>
            </a:endParaRPr>
          </a:p>
        </p:txBody>
      </p:sp>
    </p:spTree>
    <p:extLst>
      <p:ext uri="{BB962C8B-B14F-4D97-AF65-F5344CB8AC3E}">
        <p14:creationId xmlns:p14="http://schemas.microsoft.com/office/powerpoint/2010/main" val="503481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A6FA4C08-BBCB-186E-CA40-20AC9D94AFB9}"/>
              </a:ext>
            </a:extLst>
          </p:cNvPr>
          <p:cNvSpPr txBox="1"/>
          <p:nvPr/>
        </p:nvSpPr>
        <p:spPr>
          <a:xfrm>
            <a:off x="1048609" y="1680079"/>
            <a:ext cx="8992069" cy="3616375"/>
          </a:xfrm>
          <a:prstGeom prst="rect">
            <a:avLst/>
          </a:prstGeom>
          <a:noFill/>
        </p:spPr>
        <p:txBody>
          <a:bodyPr wrap="square" rtlCol="0">
            <a:spAutoFit/>
          </a:bodyPr>
          <a:lstStyle/>
          <a:p>
            <a:pPr>
              <a:lnSpc>
                <a:spcPct val="115000"/>
              </a:lnSpc>
              <a:spcAft>
                <a:spcPts val="700"/>
              </a:spcAft>
              <a:tabLst>
                <a:tab pos="1152525" algn="l"/>
              </a:tabLst>
            </a:pPr>
            <a:r>
              <a:rPr lang="it-IT" sz="1800" b="1" kern="150" dirty="0">
                <a:solidFill>
                  <a:srgbClr val="FF0000"/>
                </a:solidFill>
                <a:effectLst/>
                <a:latin typeface="Arial" panose="020B0604020202020204" pitchFamily="34" charset="0"/>
                <a:ea typeface="NSimSun" panose="02010609030101010101" pitchFamily="49" charset="-122"/>
                <a:cs typeface="Arial" panose="020B0604020202020204" pitchFamily="34" charset="0"/>
              </a:rPr>
              <a:t>OBIETTIVI GENERALI</a:t>
            </a:r>
            <a:endParaRPr lang="it-IT" sz="1800" kern="150" dirty="0">
              <a:effectLst/>
              <a:latin typeface="Liberation Serif"/>
              <a:ea typeface="NSimSun" panose="02010609030101010101" pitchFamily="49" charset="-122"/>
              <a:cs typeface="Arial" panose="020B0604020202020204" pitchFamily="34" charset="0"/>
            </a:endParaRPr>
          </a:p>
          <a:p>
            <a:pPr algn="just">
              <a:lnSpc>
                <a:spcPct val="115000"/>
              </a:lnSpc>
              <a:spcAft>
                <a:spcPts val="700"/>
              </a:spcAft>
              <a:tabLst>
                <a:tab pos="1152525" algn="l"/>
              </a:tabLst>
            </a:pPr>
            <a:r>
              <a:rPr lang="it-IT" sz="1800" kern="150" dirty="0">
                <a:effectLst/>
                <a:latin typeface="Arial" panose="020B0604020202020204" pitchFamily="34" charset="0"/>
                <a:ea typeface="NSimSun" panose="02010609030101010101" pitchFamily="49" charset="-122"/>
                <a:cs typeface="Arial" panose="020B0604020202020204" pitchFamily="34" charset="0"/>
              </a:rPr>
              <a:t> </a:t>
            </a:r>
            <a:endParaRPr lang="it-IT" sz="1800" kern="150" dirty="0">
              <a:effectLst/>
              <a:latin typeface="Liberation Serif"/>
              <a:ea typeface="NSimSun" panose="02010609030101010101" pitchFamily="49" charset="-122"/>
              <a:cs typeface="Arial" panose="020B0604020202020204" pitchFamily="34" charset="0"/>
            </a:endParaRPr>
          </a:p>
          <a:p>
            <a:pPr marL="342900" lvl="0" indent="-342900" algn="just">
              <a:lnSpc>
                <a:spcPct val="115000"/>
              </a:lnSpc>
              <a:spcAft>
                <a:spcPts val="700"/>
              </a:spcAft>
              <a:buFont typeface="Arial" panose="020B0604020202020204" pitchFamily="34" charset="0"/>
              <a:buChar char="•"/>
              <a:tabLst>
                <a:tab pos="695325" algn="l"/>
              </a:tabLst>
            </a:pPr>
            <a:r>
              <a:rPr lang="it-IT" sz="1800" b="1" kern="150" dirty="0">
                <a:effectLst/>
                <a:latin typeface="Arial" panose="020B0604020202020204" pitchFamily="34" charset="0"/>
                <a:ea typeface="OpenSymbol"/>
                <a:cs typeface="OpenSymbol"/>
              </a:rPr>
              <a:t>Componente 1. Rafforzare il sistema di collaborazione tra i soggetti coinvolti nei processi di presa in carico multidimensionale degli utenti </a:t>
            </a:r>
            <a:r>
              <a:rPr lang="it-IT" sz="1800" kern="150" dirty="0">
                <a:effectLst/>
                <a:latin typeface="Arial" panose="020B0604020202020204" pitchFamily="34" charset="0"/>
                <a:ea typeface="OpenSymbol"/>
                <a:cs typeface="OpenSymbol"/>
              </a:rPr>
              <a:t>(servizi locali, strutture regionali, Ambiti Territoriali Sociali, servizi sociali e socio-sanitari dei Comuni e  AULSS, altri operatori pubblici e privati che operano in sussidiarietà con i servizi pubblici)</a:t>
            </a:r>
            <a:endParaRPr lang="it-IT" sz="1800" kern="150" dirty="0">
              <a:effectLst/>
              <a:latin typeface="OpenSymbol"/>
              <a:ea typeface="OpenSymbol"/>
              <a:cs typeface="OpenSymbol"/>
            </a:endParaRPr>
          </a:p>
          <a:p>
            <a:pPr algn="just">
              <a:lnSpc>
                <a:spcPct val="115000"/>
              </a:lnSpc>
              <a:spcAft>
                <a:spcPts val="700"/>
              </a:spcAft>
              <a:tabLst>
                <a:tab pos="1152525" algn="l"/>
              </a:tabLst>
            </a:pPr>
            <a:r>
              <a:rPr lang="it-IT" sz="1800" kern="150" dirty="0">
                <a:effectLst/>
                <a:latin typeface="Arial" panose="020B0604020202020204" pitchFamily="34" charset="0"/>
                <a:ea typeface="NSimSun" panose="02010609030101010101" pitchFamily="49" charset="-122"/>
                <a:cs typeface="Arial" panose="020B0604020202020204" pitchFamily="34" charset="0"/>
              </a:rPr>
              <a:t> </a:t>
            </a:r>
            <a:endParaRPr lang="it-IT" sz="1800" kern="150" dirty="0">
              <a:effectLst/>
              <a:latin typeface="Liberation Serif"/>
              <a:ea typeface="NSimSun" panose="02010609030101010101" pitchFamily="49" charset="-122"/>
              <a:cs typeface="Arial" panose="020B0604020202020204" pitchFamily="34" charset="0"/>
            </a:endParaRPr>
          </a:p>
          <a:p>
            <a:pPr marL="342900" lvl="0" indent="-342900" algn="just">
              <a:lnSpc>
                <a:spcPct val="115000"/>
              </a:lnSpc>
              <a:spcAft>
                <a:spcPts val="700"/>
              </a:spcAft>
              <a:buFont typeface="Arial" panose="020B0604020202020204" pitchFamily="34" charset="0"/>
              <a:buChar char="•"/>
              <a:tabLst>
                <a:tab pos="695325" algn="l"/>
              </a:tabLst>
            </a:pPr>
            <a:r>
              <a:rPr lang="it-IT" sz="1800" b="1" kern="150" dirty="0">
                <a:effectLst/>
                <a:latin typeface="Arial" panose="020B0604020202020204" pitchFamily="34" charset="0"/>
                <a:ea typeface="OpenSymbol"/>
                <a:cs typeface="OpenSymbol"/>
              </a:rPr>
              <a:t>Componente 2. Sperimentare un’offerta di servizi per i nuclei familiari multi-problematici con minori</a:t>
            </a:r>
            <a:endParaRPr lang="it-IT" sz="1800" kern="150" dirty="0">
              <a:effectLst/>
              <a:latin typeface="OpenSymbol"/>
              <a:ea typeface="OpenSymbol"/>
              <a:cs typeface="OpenSymbol"/>
            </a:endParaRPr>
          </a:p>
        </p:txBody>
      </p:sp>
      <p:sp>
        <p:nvSpPr>
          <p:cNvPr id="2" name="Titolo 1">
            <a:extLst>
              <a:ext uri="{FF2B5EF4-FFF2-40B4-BE49-F238E27FC236}">
                <a16:creationId xmlns:a16="http://schemas.microsoft.com/office/drawing/2014/main" id="{2F3EB265-C685-C05F-43C7-6F052BF7F373}"/>
              </a:ext>
            </a:extLst>
          </p:cNvPr>
          <p:cNvSpPr txBox="1">
            <a:spLocks/>
          </p:cNvSpPr>
          <p:nvPr/>
        </p:nvSpPr>
        <p:spPr>
          <a:xfrm>
            <a:off x="838200" y="421739"/>
            <a:ext cx="10515600" cy="634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800" b="1" dirty="0">
                <a:latin typeface="Montserrat SemiBold" pitchFamily="2" charset="77"/>
              </a:rPr>
              <a:t>Obiettivi della DGR 69</a:t>
            </a:r>
          </a:p>
        </p:txBody>
      </p:sp>
      <p:cxnSp>
        <p:nvCxnSpPr>
          <p:cNvPr id="3" name="Connettore 1 2">
            <a:extLst>
              <a:ext uri="{FF2B5EF4-FFF2-40B4-BE49-F238E27FC236}">
                <a16:creationId xmlns:a16="http://schemas.microsoft.com/office/drawing/2014/main" id="{C22631F1-0D5E-C46C-074F-F2B47890BD76}"/>
              </a:ext>
            </a:extLst>
          </p:cNvPr>
          <p:cNvCxnSpPr>
            <a:cxnSpLocks/>
          </p:cNvCxnSpPr>
          <p:nvPr/>
        </p:nvCxnSpPr>
        <p:spPr>
          <a:xfrm>
            <a:off x="4181789" y="1174790"/>
            <a:ext cx="3828422" cy="0"/>
          </a:xfrm>
          <a:prstGeom prst="line">
            <a:avLst/>
          </a:prstGeom>
          <a:ln w="19050">
            <a:solidFill>
              <a:srgbClr val="CD1626"/>
            </a:solidFill>
          </a:ln>
        </p:spPr>
        <p:style>
          <a:lnRef idx="1">
            <a:schemeClr val="dk1"/>
          </a:lnRef>
          <a:fillRef idx="0">
            <a:schemeClr val="dk1"/>
          </a:fillRef>
          <a:effectRef idx="0">
            <a:schemeClr val="dk1"/>
          </a:effectRef>
          <a:fontRef idx="minor">
            <a:schemeClr val="tx1"/>
          </a:fontRef>
        </p:style>
      </p:cxnSp>
      <p:sp>
        <p:nvSpPr>
          <p:cNvPr id="27" name="Rettangolo 26">
            <a:extLst>
              <a:ext uri="{FF2B5EF4-FFF2-40B4-BE49-F238E27FC236}">
                <a16:creationId xmlns:a16="http://schemas.microsoft.com/office/drawing/2014/main" id="{27E04EEC-BDC0-EACE-475E-62F0610C7076}"/>
              </a:ext>
            </a:extLst>
          </p:cNvPr>
          <p:cNvSpPr/>
          <p:nvPr/>
        </p:nvSpPr>
        <p:spPr>
          <a:xfrm>
            <a:off x="0" y="5801742"/>
            <a:ext cx="12192000" cy="1056257"/>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a:extLst>
              <a:ext uri="{FF2B5EF4-FFF2-40B4-BE49-F238E27FC236}">
                <a16:creationId xmlns:a16="http://schemas.microsoft.com/office/drawing/2014/main" id="{1E3C00CD-ED7A-4E55-15A9-E019B518917E}"/>
              </a:ext>
            </a:extLst>
          </p:cNvPr>
          <p:cNvSpPr txBox="1"/>
          <p:nvPr/>
        </p:nvSpPr>
        <p:spPr>
          <a:xfrm>
            <a:off x="245305" y="6129815"/>
            <a:ext cx="2705283" cy="400110"/>
          </a:xfrm>
          <a:prstGeom prst="rect">
            <a:avLst/>
          </a:prstGeom>
          <a:noFill/>
        </p:spPr>
        <p:txBody>
          <a:bodyPr wrap="square" rtlCol="0">
            <a:spAutoFit/>
          </a:bodyPr>
          <a:lstStyle/>
          <a:p>
            <a:r>
              <a:rPr lang="it-IT" sz="2000" b="1" dirty="0">
                <a:solidFill>
                  <a:schemeClr val="bg1"/>
                </a:solidFill>
                <a:latin typeface="Montserrat SemiBold" pitchFamily="2" charset="77"/>
              </a:rPr>
              <a:t>INSIEME</a:t>
            </a:r>
            <a:r>
              <a:rPr lang="it-IT" sz="1800" b="1" dirty="0">
                <a:solidFill>
                  <a:schemeClr val="bg1"/>
                </a:solidFill>
                <a:latin typeface="Montserrat SemiBold" pitchFamily="2" charset="77"/>
              </a:rPr>
              <a:t> in ATS 012</a:t>
            </a:r>
            <a:endParaRPr lang="it-IT" dirty="0">
              <a:solidFill>
                <a:schemeClr val="bg1"/>
              </a:solidFill>
            </a:endParaRPr>
          </a:p>
        </p:txBody>
      </p:sp>
    </p:spTree>
    <p:extLst>
      <p:ext uri="{BB962C8B-B14F-4D97-AF65-F5344CB8AC3E}">
        <p14:creationId xmlns:p14="http://schemas.microsoft.com/office/powerpoint/2010/main" val="2247540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A6FA4C08-BBCB-186E-CA40-20AC9D94AFB9}"/>
              </a:ext>
            </a:extLst>
          </p:cNvPr>
          <p:cNvSpPr txBox="1"/>
          <p:nvPr/>
        </p:nvSpPr>
        <p:spPr>
          <a:xfrm>
            <a:off x="1048609" y="1680079"/>
            <a:ext cx="8992069" cy="3970318"/>
          </a:xfrm>
          <a:prstGeom prst="rect">
            <a:avLst/>
          </a:prstGeom>
          <a:noFill/>
        </p:spPr>
        <p:txBody>
          <a:bodyPr wrap="square" rtlCol="0">
            <a:spAutoFit/>
          </a:bodyPr>
          <a:lstStyle/>
          <a:p>
            <a:r>
              <a:rPr lang="it-IT" sz="1800" b="1" kern="150" dirty="0">
                <a:solidFill>
                  <a:srgbClr val="FF0000"/>
                </a:solidFill>
                <a:effectLst/>
                <a:latin typeface="Arial" panose="020B0604020202020204" pitchFamily="34" charset="0"/>
                <a:ea typeface="NSimSun" panose="02010609030101010101" pitchFamily="49" charset="-122"/>
                <a:cs typeface="Arial" panose="020B0604020202020204" pitchFamily="34" charset="0"/>
              </a:rPr>
              <a:t>COMPONENTE 1 - CONFIGURAZIONE DELLA RETE E SPERIMENTAZIONE DEI SISTEMI INTERISTITUZIONALI DI PRESA IN CARICO</a:t>
            </a:r>
            <a:endParaRPr lang="it-IT" sz="1800" kern="150" dirty="0">
              <a:effectLst/>
              <a:latin typeface="Liberation Serif"/>
              <a:ea typeface="NSimSun" panose="02010609030101010101" pitchFamily="49" charset="-122"/>
              <a:cs typeface="Arial" panose="020B0604020202020204" pitchFamily="34" charset="0"/>
            </a:endParaRPr>
          </a:p>
          <a:p>
            <a:pPr algn="just"/>
            <a:r>
              <a:rPr lang="it-IT" sz="1800" kern="150" dirty="0">
                <a:effectLst/>
                <a:latin typeface="Arial" panose="020B0604020202020204" pitchFamily="34" charset="0"/>
                <a:ea typeface="NSimSun" panose="02010609030101010101" pitchFamily="49" charset="-122"/>
                <a:cs typeface="Arial" panose="020B0604020202020204" pitchFamily="34" charset="0"/>
              </a:rPr>
              <a:t> </a:t>
            </a:r>
            <a:endParaRPr lang="it-IT" sz="1800" kern="150" dirty="0">
              <a:effectLst/>
              <a:latin typeface="Liberation Serif"/>
              <a:ea typeface="NSimSun" panose="02010609030101010101" pitchFamily="49" charset="-122"/>
              <a:cs typeface="Arial" panose="020B0604020202020204" pitchFamily="34" charset="0"/>
            </a:endParaRPr>
          </a:p>
          <a:p>
            <a:pPr algn="just"/>
            <a:r>
              <a:rPr lang="it-IT" sz="1800" b="1" kern="150" dirty="0">
                <a:effectLst/>
                <a:latin typeface="Arial" panose="020B0604020202020204" pitchFamily="34" charset="0"/>
                <a:ea typeface="NSimSun" panose="02010609030101010101" pitchFamily="49" charset="-122"/>
                <a:cs typeface="Arial" panose="020B0604020202020204" pitchFamily="34" charset="0"/>
              </a:rPr>
              <a:t>Finalità</a:t>
            </a:r>
            <a:r>
              <a:rPr lang="it-IT" sz="1800" kern="150" dirty="0">
                <a:effectLst/>
                <a:latin typeface="Arial" panose="020B0604020202020204" pitchFamily="34" charset="0"/>
                <a:ea typeface="NSimSun" panose="02010609030101010101" pitchFamily="49" charset="-122"/>
                <a:cs typeface="Arial" panose="020B0604020202020204" pitchFamily="34" charset="0"/>
              </a:rPr>
              <a:t>: rafforzare la rete dei servizi di presa in carico delle fragilità genitoriali</a:t>
            </a:r>
            <a:endParaRPr lang="it-IT" sz="1800" kern="150" dirty="0">
              <a:effectLst/>
              <a:latin typeface="Liberation Serif"/>
              <a:ea typeface="NSimSun" panose="02010609030101010101" pitchFamily="49" charset="-122"/>
              <a:cs typeface="Arial" panose="020B0604020202020204" pitchFamily="34" charset="0"/>
            </a:endParaRPr>
          </a:p>
          <a:p>
            <a:pPr algn="just"/>
            <a:r>
              <a:rPr lang="it-IT" sz="1800" kern="150" dirty="0">
                <a:effectLst/>
                <a:latin typeface="Arial" panose="020B0604020202020204" pitchFamily="34" charset="0"/>
                <a:ea typeface="NSimSun" panose="02010609030101010101" pitchFamily="49" charset="-122"/>
                <a:cs typeface="Arial" panose="020B0604020202020204" pitchFamily="34" charset="0"/>
              </a:rPr>
              <a:t> </a:t>
            </a:r>
            <a:endParaRPr lang="it-IT" sz="1800" kern="150" dirty="0">
              <a:effectLst/>
              <a:latin typeface="Liberation Serif"/>
              <a:ea typeface="NSimSun" panose="02010609030101010101" pitchFamily="49" charset="-122"/>
              <a:cs typeface="Arial" panose="020B0604020202020204" pitchFamily="34" charset="0"/>
            </a:endParaRPr>
          </a:p>
          <a:p>
            <a:pPr algn="just"/>
            <a:r>
              <a:rPr lang="it-IT" sz="1800" b="1" kern="150" dirty="0">
                <a:effectLst/>
                <a:latin typeface="Arial" panose="020B0604020202020204" pitchFamily="34" charset="0"/>
                <a:ea typeface="NSimSun" panose="02010609030101010101" pitchFamily="49" charset="-122"/>
                <a:cs typeface="Arial" panose="020B0604020202020204" pitchFamily="34" charset="0"/>
              </a:rPr>
              <a:t>Risultati attesi</a:t>
            </a:r>
            <a:r>
              <a:rPr lang="it-IT" sz="1800" kern="150" dirty="0">
                <a:effectLst/>
                <a:latin typeface="Arial" panose="020B0604020202020204" pitchFamily="34" charset="0"/>
                <a:ea typeface="NSimSun" panose="02010609030101010101" pitchFamily="49" charset="-122"/>
                <a:cs typeface="Arial" panose="020B0604020202020204" pitchFamily="34" charset="0"/>
              </a:rPr>
              <a:t>:</a:t>
            </a:r>
            <a:endParaRPr lang="it-IT" sz="1800" kern="150" dirty="0">
              <a:effectLst/>
              <a:latin typeface="Liberation Serif"/>
              <a:ea typeface="NSimSun" panose="02010609030101010101" pitchFamily="49" charset="-122"/>
              <a:cs typeface="Arial" panose="020B0604020202020204" pitchFamily="34" charset="0"/>
            </a:endParaRPr>
          </a:p>
          <a:p>
            <a:pPr marL="342900" lvl="0" indent="-342900" algn="just">
              <a:buFont typeface="Arial" panose="020B0604020202020204" pitchFamily="34" charset="0"/>
              <a:buChar char="•"/>
            </a:pPr>
            <a:r>
              <a:rPr lang="it-IT" sz="1800" kern="150" dirty="0">
                <a:effectLst/>
                <a:latin typeface="Arial" panose="020B0604020202020204" pitchFamily="34" charset="0"/>
                <a:ea typeface="OpenSymbol"/>
                <a:cs typeface="OpenSymbol"/>
              </a:rPr>
              <a:t>condividere linguaggi operativi e modelli d’intervento per una presa in carico multidisciplinare interservizio</a:t>
            </a:r>
            <a:endParaRPr lang="it-IT" sz="1800" kern="150" dirty="0">
              <a:effectLst/>
              <a:latin typeface="OpenSymbol"/>
              <a:ea typeface="OpenSymbol"/>
              <a:cs typeface="OpenSymbol"/>
            </a:endParaRPr>
          </a:p>
          <a:p>
            <a:pPr marL="342900" lvl="0" indent="-342900" algn="just">
              <a:buFont typeface="Arial" panose="020B0604020202020204" pitchFamily="34" charset="0"/>
              <a:buChar char="•"/>
            </a:pPr>
            <a:r>
              <a:rPr lang="it-IT" sz="1800" kern="150" dirty="0">
                <a:effectLst/>
                <a:latin typeface="Arial" panose="020B0604020202020204" pitchFamily="34" charset="0"/>
                <a:ea typeface="OpenSymbol"/>
                <a:cs typeface="OpenSymbol"/>
              </a:rPr>
              <a:t>dotare gli operatori di competenze per il lavoro multidisciplinare, per la presa in carico multidimensionale</a:t>
            </a:r>
            <a:endParaRPr lang="it-IT" sz="1800" kern="150" dirty="0">
              <a:effectLst/>
              <a:latin typeface="OpenSymbol"/>
              <a:ea typeface="OpenSymbol"/>
              <a:cs typeface="OpenSymbol"/>
            </a:endParaRPr>
          </a:p>
          <a:p>
            <a:pPr marL="342900" lvl="0" indent="-342900" algn="just">
              <a:buFont typeface="Arial" panose="020B0604020202020204" pitchFamily="34" charset="0"/>
              <a:buChar char="•"/>
            </a:pPr>
            <a:r>
              <a:rPr lang="it-IT" sz="1800" kern="150" dirty="0">
                <a:effectLst/>
                <a:latin typeface="Arial" panose="020B0604020202020204" pitchFamily="34" charset="0"/>
                <a:ea typeface="OpenSymbol"/>
                <a:cs typeface="OpenSymbol"/>
              </a:rPr>
              <a:t>costituzione di equipe multidisciplinari interservizio per la presa in carico di nuclei familiari multiproblematici</a:t>
            </a:r>
            <a:endParaRPr lang="it-IT" sz="1800" kern="150" dirty="0">
              <a:effectLst/>
              <a:latin typeface="OpenSymbol"/>
              <a:ea typeface="OpenSymbol"/>
              <a:cs typeface="OpenSymbol"/>
            </a:endParaRPr>
          </a:p>
          <a:p>
            <a:pPr algn="just"/>
            <a:r>
              <a:rPr lang="it-IT" sz="1800" kern="150" dirty="0">
                <a:effectLst/>
                <a:latin typeface="Arial" panose="020B0604020202020204" pitchFamily="34" charset="0"/>
                <a:ea typeface="NSimSun" panose="02010609030101010101" pitchFamily="49" charset="-122"/>
                <a:cs typeface="Arial" panose="020B0604020202020204" pitchFamily="34" charset="0"/>
              </a:rPr>
              <a:t> </a:t>
            </a:r>
            <a:endParaRPr lang="it-IT" sz="1800" kern="150" dirty="0">
              <a:effectLst/>
              <a:latin typeface="Liberation Serif"/>
              <a:ea typeface="NSimSun" panose="02010609030101010101" pitchFamily="49" charset="-122"/>
              <a:cs typeface="Arial" panose="020B0604020202020204" pitchFamily="34" charset="0"/>
            </a:endParaRPr>
          </a:p>
          <a:p>
            <a:pPr algn="just"/>
            <a:r>
              <a:rPr lang="it-IT" sz="1800" b="1" kern="150" dirty="0">
                <a:effectLst/>
                <a:latin typeface="Arial" panose="020B0604020202020204" pitchFamily="34" charset="0"/>
                <a:ea typeface="NSimSun" panose="02010609030101010101" pitchFamily="49" charset="-122"/>
                <a:cs typeface="Arial" panose="020B0604020202020204" pitchFamily="34" charset="0"/>
              </a:rPr>
              <a:t>Target</a:t>
            </a:r>
            <a:r>
              <a:rPr lang="it-IT" sz="1800" kern="150" dirty="0">
                <a:effectLst/>
                <a:latin typeface="Arial" panose="020B0604020202020204" pitchFamily="34" charset="0"/>
                <a:ea typeface="NSimSun" panose="02010609030101010101" pitchFamily="49" charset="-122"/>
                <a:cs typeface="Arial" panose="020B0604020202020204" pitchFamily="34" charset="0"/>
              </a:rPr>
              <a:t>:  dirigenti e operatori dei servizi pubblici (ATS e </a:t>
            </a:r>
            <a:r>
              <a:rPr lang="it-IT" sz="1800" kern="150">
                <a:effectLst/>
                <a:latin typeface="Arial" panose="020B0604020202020204" pitchFamily="34" charset="0"/>
                <a:ea typeface="NSimSun" panose="02010609030101010101" pitchFamily="49" charset="-122"/>
                <a:cs typeface="Arial" panose="020B0604020202020204" pitchFamily="34" charset="0"/>
              </a:rPr>
              <a:t>AULSS)</a:t>
            </a:r>
            <a:endParaRPr lang="it-IT" sz="1800" kern="150" dirty="0">
              <a:effectLst/>
              <a:latin typeface="Liberation Serif"/>
              <a:ea typeface="NSimSun" panose="02010609030101010101" pitchFamily="49" charset="-122"/>
              <a:cs typeface="Arial" panose="020B0604020202020204" pitchFamily="34" charset="0"/>
            </a:endParaRPr>
          </a:p>
        </p:txBody>
      </p:sp>
      <p:sp>
        <p:nvSpPr>
          <p:cNvPr id="2" name="Titolo 1">
            <a:extLst>
              <a:ext uri="{FF2B5EF4-FFF2-40B4-BE49-F238E27FC236}">
                <a16:creationId xmlns:a16="http://schemas.microsoft.com/office/drawing/2014/main" id="{2F3EB265-C685-C05F-43C7-6F052BF7F373}"/>
              </a:ext>
            </a:extLst>
          </p:cNvPr>
          <p:cNvSpPr txBox="1">
            <a:spLocks/>
          </p:cNvSpPr>
          <p:nvPr/>
        </p:nvSpPr>
        <p:spPr>
          <a:xfrm>
            <a:off x="838200" y="421739"/>
            <a:ext cx="10515600" cy="634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800" b="1" dirty="0">
                <a:latin typeface="Montserrat SemiBold" pitchFamily="2" charset="77"/>
              </a:rPr>
              <a:t>Obiettivi della DGR 69</a:t>
            </a:r>
          </a:p>
        </p:txBody>
      </p:sp>
      <p:cxnSp>
        <p:nvCxnSpPr>
          <p:cNvPr id="3" name="Connettore 1 2">
            <a:extLst>
              <a:ext uri="{FF2B5EF4-FFF2-40B4-BE49-F238E27FC236}">
                <a16:creationId xmlns:a16="http://schemas.microsoft.com/office/drawing/2014/main" id="{C22631F1-0D5E-C46C-074F-F2B47890BD76}"/>
              </a:ext>
            </a:extLst>
          </p:cNvPr>
          <p:cNvCxnSpPr>
            <a:cxnSpLocks/>
          </p:cNvCxnSpPr>
          <p:nvPr/>
        </p:nvCxnSpPr>
        <p:spPr>
          <a:xfrm>
            <a:off x="4181789" y="1174790"/>
            <a:ext cx="3828422" cy="0"/>
          </a:xfrm>
          <a:prstGeom prst="line">
            <a:avLst/>
          </a:prstGeom>
          <a:ln w="19050">
            <a:solidFill>
              <a:srgbClr val="CD1626"/>
            </a:solidFill>
          </a:ln>
        </p:spPr>
        <p:style>
          <a:lnRef idx="1">
            <a:schemeClr val="dk1"/>
          </a:lnRef>
          <a:fillRef idx="0">
            <a:schemeClr val="dk1"/>
          </a:fillRef>
          <a:effectRef idx="0">
            <a:schemeClr val="dk1"/>
          </a:effectRef>
          <a:fontRef idx="minor">
            <a:schemeClr val="tx1"/>
          </a:fontRef>
        </p:style>
      </p:cxnSp>
      <p:sp>
        <p:nvSpPr>
          <p:cNvPr id="27" name="Rettangolo 26">
            <a:extLst>
              <a:ext uri="{FF2B5EF4-FFF2-40B4-BE49-F238E27FC236}">
                <a16:creationId xmlns:a16="http://schemas.microsoft.com/office/drawing/2014/main" id="{27E04EEC-BDC0-EACE-475E-62F0610C7076}"/>
              </a:ext>
            </a:extLst>
          </p:cNvPr>
          <p:cNvSpPr/>
          <p:nvPr/>
        </p:nvSpPr>
        <p:spPr>
          <a:xfrm>
            <a:off x="0" y="5801742"/>
            <a:ext cx="12192000" cy="1056257"/>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a:extLst>
              <a:ext uri="{FF2B5EF4-FFF2-40B4-BE49-F238E27FC236}">
                <a16:creationId xmlns:a16="http://schemas.microsoft.com/office/drawing/2014/main" id="{1E3C00CD-ED7A-4E55-15A9-E019B518917E}"/>
              </a:ext>
            </a:extLst>
          </p:cNvPr>
          <p:cNvSpPr txBox="1"/>
          <p:nvPr/>
        </p:nvSpPr>
        <p:spPr>
          <a:xfrm>
            <a:off x="245305" y="6129815"/>
            <a:ext cx="2705283" cy="400110"/>
          </a:xfrm>
          <a:prstGeom prst="rect">
            <a:avLst/>
          </a:prstGeom>
          <a:noFill/>
        </p:spPr>
        <p:txBody>
          <a:bodyPr wrap="square" rtlCol="0">
            <a:spAutoFit/>
          </a:bodyPr>
          <a:lstStyle/>
          <a:p>
            <a:r>
              <a:rPr lang="it-IT" sz="2000" b="1" dirty="0">
                <a:solidFill>
                  <a:schemeClr val="bg1"/>
                </a:solidFill>
                <a:latin typeface="Montserrat SemiBold" pitchFamily="2" charset="77"/>
              </a:rPr>
              <a:t>INSIEME</a:t>
            </a:r>
            <a:r>
              <a:rPr lang="it-IT" sz="1800" b="1" dirty="0">
                <a:solidFill>
                  <a:schemeClr val="bg1"/>
                </a:solidFill>
                <a:latin typeface="Montserrat SemiBold" pitchFamily="2" charset="77"/>
              </a:rPr>
              <a:t> in ATS 012</a:t>
            </a:r>
            <a:endParaRPr lang="it-IT" dirty="0">
              <a:solidFill>
                <a:schemeClr val="bg1"/>
              </a:solidFill>
            </a:endParaRPr>
          </a:p>
        </p:txBody>
      </p:sp>
    </p:spTree>
    <p:extLst>
      <p:ext uri="{BB962C8B-B14F-4D97-AF65-F5344CB8AC3E}">
        <p14:creationId xmlns:p14="http://schemas.microsoft.com/office/powerpoint/2010/main" val="1336790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A6FA4C08-BBCB-186E-CA40-20AC9D94AFB9}"/>
              </a:ext>
            </a:extLst>
          </p:cNvPr>
          <p:cNvSpPr txBox="1"/>
          <p:nvPr/>
        </p:nvSpPr>
        <p:spPr>
          <a:xfrm>
            <a:off x="1048609" y="1680079"/>
            <a:ext cx="8992069" cy="3416320"/>
          </a:xfrm>
          <a:prstGeom prst="rect">
            <a:avLst/>
          </a:prstGeom>
          <a:noFill/>
        </p:spPr>
        <p:txBody>
          <a:bodyPr wrap="square" rtlCol="0">
            <a:spAutoFit/>
          </a:bodyPr>
          <a:lstStyle/>
          <a:p>
            <a:r>
              <a:rPr lang="it-IT" sz="1800" b="1" kern="150" dirty="0">
                <a:solidFill>
                  <a:srgbClr val="FF0000"/>
                </a:solidFill>
                <a:effectLst/>
                <a:latin typeface="Arial" panose="020B0604020202020204" pitchFamily="34" charset="0"/>
                <a:ea typeface="NSimSun" panose="02010609030101010101" pitchFamily="49" charset="-122"/>
                <a:cs typeface="Arial" panose="020B0604020202020204" pitchFamily="34" charset="0"/>
              </a:rPr>
              <a:t>COMPONENTE 2 - AZIONI PILOTA: INTERVENTI DIRETTI AI NUCLEI FAMILIARI</a:t>
            </a:r>
            <a:endParaRPr lang="it-IT" sz="1800" kern="150" dirty="0">
              <a:effectLst/>
              <a:latin typeface="Liberation Serif"/>
              <a:ea typeface="NSimSun" panose="02010609030101010101" pitchFamily="49" charset="-122"/>
              <a:cs typeface="Arial" panose="020B0604020202020204" pitchFamily="34" charset="0"/>
            </a:endParaRPr>
          </a:p>
          <a:p>
            <a:pPr algn="just"/>
            <a:r>
              <a:rPr lang="it-IT" sz="1800" b="1" kern="150" dirty="0">
                <a:effectLst/>
                <a:latin typeface="Arial" panose="020B0604020202020204" pitchFamily="34" charset="0"/>
                <a:ea typeface="NSimSun" panose="02010609030101010101" pitchFamily="49" charset="-122"/>
                <a:cs typeface="Arial" panose="020B0604020202020204" pitchFamily="34" charset="0"/>
              </a:rPr>
              <a:t> </a:t>
            </a:r>
            <a:endParaRPr lang="it-IT" sz="1800" kern="150" dirty="0">
              <a:effectLst/>
              <a:latin typeface="Liberation Serif"/>
              <a:ea typeface="NSimSun" panose="02010609030101010101" pitchFamily="49" charset="-122"/>
              <a:cs typeface="Arial" panose="020B0604020202020204" pitchFamily="34" charset="0"/>
            </a:endParaRPr>
          </a:p>
          <a:p>
            <a:pPr algn="just"/>
            <a:r>
              <a:rPr lang="it-IT" sz="1800" b="1" kern="150" dirty="0">
                <a:effectLst/>
                <a:latin typeface="Arial" panose="020B0604020202020204" pitchFamily="34" charset="0"/>
                <a:ea typeface="NSimSun" panose="02010609030101010101" pitchFamily="49" charset="-122"/>
                <a:cs typeface="Arial" panose="020B0604020202020204" pitchFamily="34" charset="0"/>
              </a:rPr>
              <a:t>Finalità</a:t>
            </a:r>
            <a:r>
              <a:rPr lang="it-IT" sz="1800" kern="150" dirty="0">
                <a:effectLst/>
                <a:latin typeface="Arial" panose="020B0604020202020204" pitchFamily="34" charset="0"/>
                <a:ea typeface="NSimSun" panose="02010609030101010101" pitchFamily="49" charset="-122"/>
                <a:cs typeface="Arial" panose="020B0604020202020204" pitchFamily="34" charset="0"/>
              </a:rPr>
              <a:t>:  offrire ai nuclei familiari più fragili e/o con situazioni di </a:t>
            </a:r>
            <a:r>
              <a:rPr lang="it-IT" sz="1800" kern="150" dirty="0" err="1">
                <a:effectLst/>
                <a:latin typeface="Arial" panose="020B0604020202020204" pitchFamily="34" charset="0"/>
                <a:ea typeface="NSimSun" panose="02010609030101010101" pitchFamily="49" charset="-122"/>
                <a:cs typeface="Arial" panose="020B0604020202020204" pitchFamily="34" charset="0"/>
              </a:rPr>
              <a:t>multiproblematicità</a:t>
            </a:r>
            <a:r>
              <a:rPr lang="it-IT" sz="1800" kern="150" dirty="0">
                <a:effectLst/>
                <a:latin typeface="Arial" panose="020B0604020202020204" pitchFamily="34" charset="0"/>
                <a:ea typeface="NSimSun" panose="02010609030101010101" pitchFamily="49" charset="-122"/>
                <a:cs typeface="Arial" panose="020B0604020202020204" pitchFamily="34" charset="0"/>
              </a:rPr>
              <a:t> l’accesso a servizi di iniziativa  e attivazione sociale</a:t>
            </a:r>
            <a:endParaRPr lang="it-IT" sz="1800" kern="150" dirty="0">
              <a:effectLst/>
              <a:latin typeface="Liberation Serif"/>
              <a:ea typeface="NSimSun" panose="02010609030101010101" pitchFamily="49" charset="-122"/>
              <a:cs typeface="Arial" panose="020B0604020202020204" pitchFamily="34" charset="0"/>
            </a:endParaRPr>
          </a:p>
          <a:p>
            <a:pPr algn="just"/>
            <a:r>
              <a:rPr lang="it-IT" sz="1800" kern="150" dirty="0">
                <a:effectLst/>
                <a:latin typeface="Arial" panose="020B0604020202020204" pitchFamily="34" charset="0"/>
                <a:ea typeface="NSimSun" panose="02010609030101010101" pitchFamily="49" charset="-122"/>
                <a:cs typeface="Arial" panose="020B0604020202020204" pitchFamily="34" charset="0"/>
              </a:rPr>
              <a:t> </a:t>
            </a:r>
            <a:endParaRPr lang="it-IT" sz="1800" kern="150" dirty="0">
              <a:effectLst/>
              <a:latin typeface="Liberation Serif"/>
              <a:ea typeface="NSimSun" panose="02010609030101010101" pitchFamily="49" charset="-122"/>
              <a:cs typeface="Arial" panose="020B0604020202020204" pitchFamily="34" charset="0"/>
            </a:endParaRPr>
          </a:p>
          <a:p>
            <a:pPr algn="just"/>
            <a:r>
              <a:rPr lang="it-IT" sz="1800" b="1" kern="150" dirty="0">
                <a:effectLst/>
                <a:latin typeface="Arial" panose="020B0604020202020204" pitchFamily="34" charset="0"/>
                <a:ea typeface="NSimSun" panose="02010609030101010101" pitchFamily="49" charset="-122"/>
                <a:cs typeface="Arial" panose="020B0604020202020204" pitchFamily="34" charset="0"/>
              </a:rPr>
              <a:t>Risultati attesi:</a:t>
            </a:r>
            <a:endParaRPr lang="it-IT" sz="1800" kern="150" dirty="0">
              <a:effectLst/>
              <a:latin typeface="Liberation Serif"/>
              <a:ea typeface="NSimSun" panose="02010609030101010101" pitchFamily="49" charset="-122"/>
              <a:cs typeface="Arial" panose="020B0604020202020204" pitchFamily="34" charset="0"/>
            </a:endParaRPr>
          </a:p>
          <a:p>
            <a:pPr marL="342900" lvl="0" indent="-342900" algn="just">
              <a:buFont typeface="Arial" panose="020B0604020202020204" pitchFamily="34" charset="0"/>
              <a:buChar char="•"/>
            </a:pPr>
            <a:r>
              <a:rPr lang="it-IT" sz="1800" kern="150" dirty="0">
                <a:effectLst/>
                <a:latin typeface="Arial" panose="020B0604020202020204" pitchFamily="34" charset="0"/>
                <a:ea typeface="OpenSymbol"/>
                <a:cs typeface="OpenSymbol"/>
              </a:rPr>
              <a:t>creazione di un catalogo di servizi di sostegno alla genitorialità e all'organizzazione familiare fruibili tramite voucher</a:t>
            </a:r>
            <a:endParaRPr lang="it-IT" sz="1800" kern="150" dirty="0">
              <a:effectLst/>
              <a:latin typeface="OpenSymbol"/>
              <a:ea typeface="OpenSymbol"/>
              <a:cs typeface="OpenSymbol"/>
            </a:endParaRPr>
          </a:p>
          <a:p>
            <a:pPr marL="342900" lvl="0" indent="-342900" algn="just">
              <a:buFont typeface="Arial" panose="020B0604020202020204" pitchFamily="34" charset="0"/>
              <a:buChar char="•"/>
            </a:pPr>
            <a:r>
              <a:rPr lang="it-IT" sz="1800" kern="150" dirty="0">
                <a:effectLst/>
                <a:latin typeface="Arial" panose="020B0604020202020204" pitchFamily="34" charset="0"/>
                <a:ea typeface="OpenSymbol"/>
                <a:cs typeface="OpenSymbol"/>
              </a:rPr>
              <a:t>messa a disposizione ai </a:t>
            </a:r>
            <a:r>
              <a:rPr lang="it-IT" sz="1800" i="1" kern="150" dirty="0">
                <a:effectLst/>
                <a:latin typeface="Arial" panose="020B0604020202020204" pitchFamily="34" charset="0"/>
                <a:ea typeface="OpenSymbol"/>
                <a:cs typeface="OpenSymbol"/>
              </a:rPr>
              <a:t>case manager </a:t>
            </a:r>
            <a:r>
              <a:rPr lang="it-IT" sz="1800" kern="150" dirty="0">
                <a:effectLst/>
                <a:latin typeface="Arial" panose="020B0604020202020204" pitchFamily="34" charset="0"/>
                <a:ea typeface="OpenSymbol"/>
                <a:cs typeface="OpenSymbol"/>
              </a:rPr>
              <a:t>delle équipe multidisciplinari del catalogo di servizi di sostegno alla genitorialità e all'organizzazione familiare con il sostegno del </a:t>
            </a:r>
            <a:r>
              <a:rPr lang="it-IT" sz="1800" i="1" kern="150" dirty="0">
                <a:effectLst/>
                <a:latin typeface="Arial" panose="020B0604020202020204" pitchFamily="34" charset="0"/>
                <a:ea typeface="OpenSymbol"/>
                <a:cs typeface="OpenSymbol"/>
              </a:rPr>
              <a:t>voucher manager</a:t>
            </a:r>
            <a:endParaRPr lang="it-IT" sz="1800" kern="150" dirty="0">
              <a:effectLst/>
              <a:latin typeface="OpenSymbol"/>
              <a:ea typeface="OpenSymbol"/>
              <a:cs typeface="OpenSymbol"/>
            </a:endParaRPr>
          </a:p>
          <a:p>
            <a:pPr algn="just"/>
            <a:r>
              <a:rPr lang="it-IT" sz="1800" kern="150" dirty="0">
                <a:effectLst/>
                <a:latin typeface="Arial" panose="020B0604020202020204" pitchFamily="34" charset="0"/>
                <a:ea typeface="NSimSun" panose="02010609030101010101" pitchFamily="49" charset="-122"/>
                <a:cs typeface="Arial" panose="020B0604020202020204" pitchFamily="34" charset="0"/>
              </a:rPr>
              <a:t> </a:t>
            </a:r>
            <a:endParaRPr lang="it-IT" sz="1800" kern="150" dirty="0">
              <a:effectLst/>
              <a:latin typeface="Liberation Serif"/>
              <a:ea typeface="NSimSun" panose="02010609030101010101" pitchFamily="49" charset="-122"/>
              <a:cs typeface="Arial" panose="020B0604020202020204" pitchFamily="34" charset="0"/>
            </a:endParaRPr>
          </a:p>
        </p:txBody>
      </p:sp>
      <p:sp>
        <p:nvSpPr>
          <p:cNvPr id="2" name="Titolo 1">
            <a:extLst>
              <a:ext uri="{FF2B5EF4-FFF2-40B4-BE49-F238E27FC236}">
                <a16:creationId xmlns:a16="http://schemas.microsoft.com/office/drawing/2014/main" id="{2F3EB265-C685-C05F-43C7-6F052BF7F373}"/>
              </a:ext>
            </a:extLst>
          </p:cNvPr>
          <p:cNvSpPr txBox="1">
            <a:spLocks/>
          </p:cNvSpPr>
          <p:nvPr/>
        </p:nvSpPr>
        <p:spPr>
          <a:xfrm>
            <a:off x="838200" y="421739"/>
            <a:ext cx="10515600" cy="634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800" b="1" dirty="0">
                <a:latin typeface="Montserrat SemiBold" pitchFamily="2" charset="77"/>
              </a:rPr>
              <a:t>Obiettivi della DGR 69</a:t>
            </a:r>
          </a:p>
        </p:txBody>
      </p:sp>
      <p:cxnSp>
        <p:nvCxnSpPr>
          <p:cNvPr id="3" name="Connettore 1 2">
            <a:extLst>
              <a:ext uri="{FF2B5EF4-FFF2-40B4-BE49-F238E27FC236}">
                <a16:creationId xmlns:a16="http://schemas.microsoft.com/office/drawing/2014/main" id="{C22631F1-0D5E-C46C-074F-F2B47890BD76}"/>
              </a:ext>
            </a:extLst>
          </p:cNvPr>
          <p:cNvCxnSpPr>
            <a:cxnSpLocks/>
          </p:cNvCxnSpPr>
          <p:nvPr/>
        </p:nvCxnSpPr>
        <p:spPr>
          <a:xfrm>
            <a:off x="4181789" y="1174790"/>
            <a:ext cx="3828422" cy="0"/>
          </a:xfrm>
          <a:prstGeom prst="line">
            <a:avLst/>
          </a:prstGeom>
          <a:ln w="19050">
            <a:solidFill>
              <a:srgbClr val="CD1626"/>
            </a:solidFill>
          </a:ln>
        </p:spPr>
        <p:style>
          <a:lnRef idx="1">
            <a:schemeClr val="dk1"/>
          </a:lnRef>
          <a:fillRef idx="0">
            <a:schemeClr val="dk1"/>
          </a:fillRef>
          <a:effectRef idx="0">
            <a:schemeClr val="dk1"/>
          </a:effectRef>
          <a:fontRef idx="minor">
            <a:schemeClr val="tx1"/>
          </a:fontRef>
        </p:style>
      </p:cxnSp>
      <p:sp>
        <p:nvSpPr>
          <p:cNvPr id="27" name="Rettangolo 26">
            <a:extLst>
              <a:ext uri="{FF2B5EF4-FFF2-40B4-BE49-F238E27FC236}">
                <a16:creationId xmlns:a16="http://schemas.microsoft.com/office/drawing/2014/main" id="{27E04EEC-BDC0-EACE-475E-62F0610C7076}"/>
              </a:ext>
            </a:extLst>
          </p:cNvPr>
          <p:cNvSpPr/>
          <p:nvPr/>
        </p:nvSpPr>
        <p:spPr>
          <a:xfrm>
            <a:off x="0" y="5801742"/>
            <a:ext cx="12192000" cy="1056257"/>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a:extLst>
              <a:ext uri="{FF2B5EF4-FFF2-40B4-BE49-F238E27FC236}">
                <a16:creationId xmlns:a16="http://schemas.microsoft.com/office/drawing/2014/main" id="{1E3C00CD-ED7A-4E55-15A9-E019B518917E}"/>
              </a:ext>
            </a:extLst>
          </p:cNvPr>
          <p:cNvSpPr txBox="1"/>
          <p:nvPr/>
        </p:nvSpPr>
        <p:spPr>
          <a:xfrm>
            <a:off x="245305" y="6129815"/>
            <a:ext cx="2705283" cy="400110"/>
          </a:xfrm>
          <a:prstGeom prst="rect">
            <a:avLst/>
          </a:prstGeom>
          <a:noFill/>
        </p:spPr>
        <p:txBody>
          <a:bodyPr wrap="square" rtlCol="0">
            <a:spAutoFit/>
          </a:bodyPr>
          <a:lstStyle/>
          <a:p>
            <a:r>
              <a:rPr lang="it-IT" sz="2000" b="1" dirty="0">
                <a:solidFill>
                  <a:schemeClr val="bg1"/>
                </a:solidFill>
                <a:latin typeface="Montserrat SemiBold" pitchFamily="2" charset="77"/>
              </a:rPr>
              <a:t>INSIEME</a:t>
            </a:r>
            <a:r>
              <a:rPr lang="it-IT" sz="1800" b="1" dirty="0">
                <a:solidFill>
                  <a:schemeClr val="bg1"/>
                </a:solidFill>
                <a:latin typeface="Montserrat SemiBold" pitchFamily="2" charset="77"/>
              </a:rPr>
              <a:t> in ATS 012</a:t>
            </a:r>
            <a:endParaRPr lang="it-IT" dirty="0">
              <a:solidFill>
                <a:schemeClr val="bg1"/>
              </a:solidFill>
            </a:endParaRPr>
          </a:p>
        </p:txBody>
      </p:sp>
    </p:spTree>
    <p:extLst>
      <p:ext uri="{BB962C8B-B14F-4D97-AF65-F5344CB8AC3E}">
        <p14:creationId xmlns:p14="http://schemas.microsoft.com/office/powerpoint/2010/main" val="1473730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Immagine 92"/>
          <p:cNvPicPr/>
          <p:nvPr/>
        </p:nvPicPr>
        <p:blipFill>
          <a:blip r:embed="rId2"/>
          <a:srcRect t="11098"/>
          <a:stretch/>
        </p:blipFill>
        <p:spPr>
          <a:xfrm>
            <a:off x="2128680" y="180000"/>
            <a:ext cx="7607160" cy="647964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A6FA4C08-BBCB-186E-CA40-20AC9D94AFB9}"/>
              </a:ext>
            </a:extLst>
          </p:cNvPr>
          <p:cNvSpPr txBox="1"/>
          <p:nvPr/>
        </p:nvSpPr>
        <p:spPr>
          <a:xfrm>
            <a:off x="1048609" y="1680079"/>
            <a:ext cx="8992069" cy="4067011"/>
          </a:xfrm>
          <a:prstGeom prst="rect">
            <a:avLst/>
          </a:prstGeom>
          <a:noFill/>
        </p:spPr>
        <p:txBody>
          <a:bodyPr wrap="square" rtlCol="0">
            <a:spAutoFit/>
          </a:bodyPr>
          <a:lstStyle/>
          <a:p>
            <a:pPr>
              <a:lnSpc>
                <a:spcPct val="115000"/>
              </a:lnSpc>
              <a:spcAft>
                <a:spcPts val="700"/>
              </a:spcAft>
              <a:tabLst>
                <a:tab pos="1152525" algn="l"/>
              </a:tabLst>
            </a:pPr>
            <a:r>
              <a:rPr lang="it-IT" sz="1800" b="1" kern="150" dirty="0">
                <a:solidFill>
                  <a:srgbClr val="FF0000"/>
                </a:solidFill>
                <a:effectLst/>
                <a:latin typeface="Arial" panose="020B0604020202020204" pitchFamily="34" charset="0"/>
                <a:ea typeface="NSimSun" panose="02010609030101010101" pitchFamily="49" charset="-122"/>
                <a:cs typeface="Arial" panose="020B0604020202020204" pitchFamily="34" charset="0"/>
              </a:rPr>
              <a:t>Tempistiche</a:t>
            </a:r>
            <a:endParaRPr lang="it-IT" sz="1800" kern="150" dirty="0">
              <a:effectLst/>
              <a:latin typeface="Liberation Serif"/>
              <a:ea typeface="NSimSun" panose="02010609030101010101" pitchFamily="49" charset="-122"/>
              <a:cs typeface="Arial" panose="020B0604020202020204" pitchFamily="34" charset="0"/>
            </a:endParaRPr>
          </a:p>
          <a:p>
            <a:pPr algn="just">
              <a:lnSpc>
                <a:spcPct val="115000"/>
              </a:lnSpc>
              <a:spcAft>
                <a:spcPts val="700"/>
              </a:spcAft>
              <a:tabLst>
                <a:tab pos="1152525" algn="l"/>
              </a:tabLst>
            </a:pPr>
            <a:r>
              <a:rPr lang="it-IT" sz="1800" kern="150" dirty="0">
                <a:effectLst/>
                <a:latin typeface="Arial" panose="020B0604020202020204" pitchFamily="34" charset="0"/>
                <a:ea typeface="NSimSun" panose="02010609030101010101" pitchFamily="49" charset="-122"/>
                <a:cs typeface="Arial" panose="020B0604020202020204" pitchFamily="34" charset="0"/>
              </a:rPr>
              <a:t> </a:t>
            </a:r>
            <a:endParaRPr lang="it-IT" sz="1800" kern="150" dirty="0">
              <a:effectLst/>
              <a:latin typeface="Liberation Serif"/>
              <a:ea typeface="NSimSun" panose="02010609030101010101" pitchFamily="49" charset="-122"/>
              <a:cs typeface="Arial" panose="020B0604020202020204" pitchFamily="34" charset="0"/>
            </a:endParaRPr>
          </a:p>
          <a:p>
            <a:pPr marL="342900" lvl="0" indent="-342900" algn="just">
              <a:lnSpc>
                <a:spcPct val="115000"/>
              </a:lnSpc>
              <a:spcAft>
                <a:spcPts val="700"/>
              </a:spcAft>
              <a:buFont typeface="Arial" panose="020B0604020202020204" pitchFamily="34" charset="0"/>
              <a:buChar char="•"/>
              <a:tabLst>
                <a:tab pos="695325" algn="l"/>
              </a:tabLst>
            </a:pPr>
            <a:r>
              <a:rPr lang="it-IT" sz="1800" b="1" kern="150" dirty="0">
                <a:effectLst/>
                <a:latin typeface="Arial" panose="020B0604020202020204" pitchFamily="34" charset="0"/>
                <a:ea typeface="OpenSymbol"/>
                <a:cs typeface="OpenSymbol"/>
              </a:rPr>
              <a:t>Pubblicazione 26 agosto 20024</a:t>
            </a:r>
            <a:endParaRPr lang="it-IT" sz="1800" kern="150" dirty="0">
              <a:effectLst/>
              <a:latin typeface="Liberation Serif"/>
              <a:ea typeface="NSimSun" panose="02010609030101010101" pitchFamily="49" charset="-122"/>
              <a:cs typeface="Arial" panose="020B0604020202020204" pitchFamily="34" charset="0"/>
            </a:endParaRPr>
          </a:p>
          <a:p>
            <a:pPr marL="342900" lvl="0" indent="-342900" algn="just">
              <a:lnSpc>
                <a:spcPct val="115000"/>
              </a:lnSpc>
              <a:spcAft>
                <a:spcPts val="700"/>
              </a:spcAft>
              <a:buFont typeface="Arial" panose="020B0604020202020204" pitchFamily="34" charset="0"/>
              <a:buChar char="•"/>
              <a:tabLst>
                <a:tab pos="695325" algn="l"/>
              </a:tabLst>
            </a:pPr>
            <a:r>
              <a:rPr lang="it-IT" sz="1800" b="1" kern="150" dirty="0">
                <a:effectLst/>
                <a:latin typeface="Arial" panose="020B0604020202020204" pitchFamily="34" charset="0"/>
                <a:ea typeface="OpenSymbol"/>
                <a:cs typeface="OpenSymbol"/>
              </a:rPr>
              <a:t>Le domande e proposte di intervento entro le ore 13,00 del 20 settembre 2024</a:t>
            </a:r>
          </a:p>
          <a:p>
            <a:pPr lvl="0" algn="just">
              <a:lnSpc>
                <a:spcPct val="115000"/>
              </a:lnSpc>
              <a:spcAft>
                <a:spcPts val="700"/>
              </a:spcAft>
              <a:tabLst>
                <a:tab pos="695325" algn="l"/>
              </a:tabLst>
            </a:pPr>
            <a:r>
              <a:rPr lang="it-IT" b="1" kern="150" dirty="0">
                <a:latin typeface="Arial" panose="020B0604020202020204" pitchFamily="34" charset="0"/>
                <a:ea typeface="OpenSymbol"/>
                <a:cs typeface="OpenSymbol"/>
              </a:rPr>
              <a:t>a mezzo </a:t>
            </a:r>
            <a:r>
              <a:rPr lang="it-IT" b="1" kern="150" dirty="0" err="1">
                <a:latin typeface="Arial" panose="020B0604020202020204" pitchFamily="34" charset="0"/>
                <a:ea typeface="OpenSymbol"/>
                <a:cs typeface="OpenSymbol"/>
              </a:rPr>
              <a:t>pec</a:t>
            </a:r>
            <a:r>
              <a:rPr lang="it-IT" b="1" kern="150" dirty="0">
                <a:latin typeface="Arial" panose="020B0604020202020204" pitchFamily="34" charset="0"/>
                <a:ea typeface="OpenSymbol"/>
                <a:cs typeface="OpenSymbol"/>
              </a:rPr>
              <a:t>: </a:t>
            </a:r>
            <a:r>
              <a:rPr lang="it-IT" b="1" kern="150" dirty="0">
                <a:latin typeface="Arial" panose="020B0604020202020204" pitchFamily="34" charset="0"/>
                <a:ea typeface="OpenSymbol"/>
                <a:cs typeface="OpenSymbol"/>
                <a:hlinkClick r:id="rId2"/>
              </a:rPr>
              <a:t>coesionesociale.direzione@pec.comune.venezia.it</a:t>
            </a:r>
            <a:endParaRPr lang="it-IT" b="1" kern="150" dirty="0">
              <a:latin typeface="Arial" panose="020B0604020202020204" pitchFamily="34" charset="0"/>
              <a:ea typeface="OpenSymbol"/>
              <a:cs typeface="OpenSymbol"/>
            </a:endParaRPr>
          </a:p>
          <a:p>
            <a:pPr lvl="0" algn="just">
              <a:lnSpc>
                <a:spcPct val="115000"/>
              </a:lnSpc>
              <a:spcAft>
                <a:spcPts val="700"/>
              </a:spcAft>
              <a:tabLst>
                <a:tab pos="695325" algn="l"/>
              </a:tabLst>
            </a:pPr>
            <a:endParaRPr lang="it-IT" b="1" kern="150" dirty="0">
              <a:latin typeface="Arial" panose="020B0604020202020204" pitchFamily="34" charset="0"/>
              <a:ea typeface="OpenSymbol"/>
              <a:cs typeface="OpenSymbol"/>
            </a:endParaRPr>
          </a:p>
          <a:p>
            <a:pPr lvl="0" algn="just">
              <a:lnSpc>
                <a:spcPct val="115000"/>
              </a:lnSpc>
              <a:spcAft>
                <a:spcPts val="700"/>
              </a:spcAft>
              <a:tabLst>
                <a:tab pos="695325" algn="l"/>
              </a:tabLst>
            </a:pPr>
            <a:r>
              <a:rPr lang="it-IT" b="1" kern="150" dirty="0">
                <a:latin typeface="Arial" panose="020B0604020202020204" pitchFamily="34" charset="0"/>
                <a:ea typeface="OpenSymbol"/>
                <a:cs typeface="OpenSymbol"/>
              </a:rPr>
              <a:t>Invio in Regione per validazione Catalogo 7 ottobre 2024</a:t>
            </a:r>
          </a:p>
          <a:p>
            <a:pPr lvl="0" algn="just">
              <a:lnSpc>
                <a:spcPct val="115000"/>
              </a:lnSpc>
              <a:spcAft>
                <a:spcPts val="700"/>
              </a:spcAft>
              <a:tabLst>
                <a:tab pos="695325" algn="l"/>
              </a:tabLst>
            </a:pPr>
            <a:endParaRPr lang="it-IT" b="1" kern="150" dirty="0">
              <a:latin typeface="Arial" panose="020B0604020202020204" pitchFamily="34" charset="0"/>
              <a:ea typeface="OpenSymbol"/>
              <a:cs typeface="OpenSymbol"/>
            </a:endParaRPr>
          </a:p>
          <a:p>
            <a:pPr lvl="0" algn="just">
              <a:lnSpc>
                <a:spcPct val="115000"/>
              </a:lnSpc>
              <a:spcAft>
                <a:spcPts val="700"/>
              </a:spcAft>
              <a:tabLst>
                <a:tab pos="695325" algn="l"/>
              </a:tabLst>
            </a:pPr>
            <a:r>
              <a:rPr lang="it-IT" b="1" kern="150" dirty="0">
                <a:latin typeface="Arial" panose="020B0604020202020204" pitchFamily="34" charset="0"/>
                <a:ea typeface="OpenSymbol"/>
                <a:cs typeface="OpenSymbol"/>
              </a:rPr>
              <a:t>Avvio attività seconda metà di ottobre sino a marzo 2026</a:t>
            </a:r>
          </a:p>
          <a:p>
            <a:pPr lvl="0" algn="just">
              <a:lnSpc>
                <a:spcPct val="115000"/>
              </a:lnSpc>
              <a:spcAft>
                <a:spcPts val="700"/>
              </a:spcAft>
              <a:tabLst>
                <a:tab pos="695325" algn="l"/>
              </a:tabLst>
            </a:pPr>
            <a:endParaRPr lang="it-IT" sz="1800" kern="150" dirty="0">
              <a:effectLst/>
              <a:latin typeface="OpenSymbol"/>
              <a:ea typeface="OpenSymbol"/>
              <a:cs typeface="OpenSymbol"/>
            </a:endParaRPr>
          </a:p>
        </p:txBody>
      </p:sp>
      <p:sp>
        <p:nvSpPr>
          <p:cNvPr id="2" name="Titolo 1">
            <a:extLst>
              <a:ext uri="{FF2B5EF4-FFF2-40B4-BE49-F238E27FC236}">
                <a16:creationId xmlns:a16="http://schemas.microsoft.com/office/drawing/2014/main" id="{2F3EB265-C685-C05F-43C7-6F052BF7F373}"/>
              </a:ext>
            </a:extLst>
          </p:cNvPr>
          <p:cNvSpPr txBox="1">
            <a:spLocks/>
          </p:cNvSpPr>
          <p:nvPr/>
        </p:nvSpPr>
        <p:spPr>
          <a:xfrm>
            <a:off x="838200" y="421739"/>
            <a:ext cx="10515600" cy="634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800" b="1" dirty="0">
                <a:latin typeface="Montserrat SemiBold" pitchFamily="2" charset="77"/>
              </a:rPr>
              <a:t>Manifestazione di interesse</a:t>
            </a:r>
          </a:p>
        </p:txBody>
      </p:sp>
      <p:cxnSp>
        <p:nvCxnSpPr>
          <p:cNvPr id="3" name="Connettore 1 2">
            <a:extLst>
              <a:ext uri="{FF2B5EF4-FFF2-40B4-BE49-F238E27FC236}">
                <a16:creationId xmlns:a16="http://schemas.microsoft.com/office/drawing/2014/main" id="{C22631F1-0D5E-C46C-074F-F2B47890BD76}"/>
              </a:ext>
            </a:extLst>
          </p:cNvPr>
          <p:cNvCxnSpPr>
            <a:cxnSpLocks/>
          </p:cNvCxnSpPr>
          <p:nvPr/>
        </p:nvCxnSpPr>
        <p:spPr>
          <a:xfrm>
            <a:off x="4181789" y="1174790"/>
            <a:ext cx="3828422" cy="0"/>
          </a:xfrm>
          <a:prstGeom prst="line">
            <a:avLst/>
          </a:prstGeom>
          <a:ln w="19050">
            <a:solidFill>
              <a:srgbClr val="CD1626"/>
            </a:solidFill>
          </a:ln>
        </p:spPr>
        <p:style>
          <a:lnRef idx="1">
            <a:schemeClr val="dk1"/>
          </a:lnRef>
          <a:fillRef idx="0">
            <a:schemeClr val="dk1"/>
          </a:fillRef>
          <a:effectRef idx="0">
            <a:schemeClr val="dk1"/>
          </a:effectRef>
          <a:fontRef idx="minor">
            <a:schemeClr val="tx1"/>
          </a:fontRef>
        </p:style>
      </p:cxnSp>
      <p:sp>
        <p:nvSpPr>
          <p:cNvPr id="27" name="Rettangolo 26">
            <a:extLst>
              <a:ext uri="{FF2B5EF4-FFF2-40B4-BE49-F238E27FC236}">
                <a16:creationId xmlns:a16="http://schemas.microsoft.com/office/drawing/2014/main" id="{27E04EEC-BDC0-EACE-475E-62F0610C7076}"/>
              </a:ext>
            </a:extLst>
          </p:cNvPr>
          <p:cNvSpPr/>
          <p:nvPr/>
        </p:nvSpPr>
        <p:spPr>
          <a:xfrm>
            <a:off x="0" y="5801742"/>
            <a:ext cx="12192000" cy="1056257"/>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a:extLst>
              <a:ext uri="{FF2B5EF4-FFF2-40B4-BE49-F238E27FC236}">
                <a16:creationId xmlns:a16="http://schemas.microsoft.com/office/drawing/2014/main" id="{1E3C00CD-ED7A-4E55-15A9-E019B518917E}"/>
              </a:ext>
            </a:extLst>
          </p:cNvPr>
          <p:cNvSpPr txBox="1"/>
          <p:nvPr/>
        </p:nvSpPr>
        <p:spPr>
          <a:xfrm>
            <a:off x="245305" y="6129815"/>
            <a:ext cx="2705283" cy="400110"/>
          </a:xfrm>
          <a:prstGeom prst="rect">
            <a:avLst/>
          </a:prstGeom>
          <a:noFill/>
        </p:spPr>
        <p:txBody>
          <a:bodyPr wrap="square" rtlCol="0">
            <a:spAutoFit/>
          </a:bodyPr>
          <a:lstStyle/>
          <a:p>
            <a:r>
              <a:rPr lang="it-IT" sz="2000" b="1" dirty="0">
                <a:solidFill>
                  <a:schemeClr val="bg1"/>
                </a:solidFill>
                <a:latin typeface="Montserrat SemiBold" pitchFamily="2" charset="77"/>
              </a:rPr>
              <a:t>INSIEME</a:t>
            </a:r>
            <a:r>
              <a:rPr lang="it-IT" sz="1800" b="1" dirty="0">
                <a:solidFill>
                  <a:schemeClr val="bg1"/>
                </a:solidFill>
                <a:latin typeface="Montserrat SemiBold" pitchFamily="2" charset="77"/>
              </a:rPr>
              <a:t> in ATS 012</a:t>
            </a:r>
            <a:endParaRPr lang="it-IT" dirty="0">
              <a:solidFill>
                <a:schemeClr val="bg1"/>
              </a:solidFill>
            </a:endParaRPr>
          </a:p>
        </p:txBody>
      </p:sp>
    </p:spTree>
    <p:extLst>
      <p:ext uri="{BB962C8B-B14F-4D97-AF65-F5344CB8AC3E}">
        <p14:creationId xmlns:p14="http://schemas.microsoft.com/office/powerpoint/2010/main" val="2676664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A6FA4C08-BBCB-186E-CA40-20AC9D94AFB9}"/>
              </a:ext>
            </a:extLst>
          </p:cNvPr>
          <p:cNvSpPr txBox="1"/>
          <p:nvPr/>
        </p:nvSpPr>
        <p:spPr>
          <a:xfrm>
            <a:off x="1426296" y="1858984"/>
            <a:ext cx="8992069" cy="3957237"/>
          </a:xfrm>
          <a:prstGeom prst="rect">
            <a:avLst/>
          </a:prstGeom>
          <a:noFill/>
        </p:spPr>
        <p:txBody>
          <a:bodyPr wrap="square" rtlCol="0">
            <a:spAutoFit/>
          </a:bodyPr>
          <a:lstStyle/>
          <a:p>
            <a:pPr>
              <a:lnSpc>
                <a:spcPct val="115000"/>
              </a:lnSpc>
              <a:spcAft>
                <a:spcPts val="700"/>
              </a:spcAft>
              <a:tabLst>
                <a:tab pos="1152525" algn="l"/>
              </a:tabLst>
            </a:pPr>
            <a:r>
              <a:rPr lang="it-IT" sz="1800" b="1" kern="150" dirty="0">
                <a:solidFill>
                  <a:srgbClr val="FF0000"/>
                </a:solidFill>
                <a:effectLst/>
                <a:latin typeface="Arial" panose="020B0604020202020204" pitchFamily="34" charset="0"/>
                <a:ea typeface="NSimSun" panose="02010609030101010101" pitchFamily="49" charset="-122"/>
                <a:cs typeface="Arial" panose="020B0604020202020204" pitchFamily="34" charset="0"/>
              </a:rPr>
              <a:t>Informazioni: </a:t>
            </a:r>
            <a:endParaRPr lang="it-IT" b="1" kern="150" dirty="0">
              <a:solidFill>
                <a:srgbClr val="FF0000"/>
              </a:solidFill>
              <a:latin typeface="Arial" panose="020B0604020202020204" pitchFamily="34" charset="0"/>
              <a:ea typeface="NSimSun" panose="02010609030101010101" pitchFamily="49" charset="-122"/>
              <a:cs typeface="Arial" panose="020B0604020202020204" pitchFamily="34" charset="0"/>
            </a:endParaRPr>
          </a:p>
          <a:p>
            <a:pPr algn="ctr">
              <a:lnSpc>
                <a:spcPct val="115000"/>
              </a:lnSpc>
              <a:spcAft>
                <a:spcPts val="700"/>
              </a:spcAft>
              <a:tabLst>
                <a:tab pos="1152525" algn="l"/>
              </a:tabLst>
            </a:pPr>
            <a:r>
              <a:rPr lang="it-IT" sz="3200" b="1" kern="150" dirty="0">
                <a:latin typeface="Arial" panose="020B0604020202020204" pitchFamily="34" charset="0"/>
                <a:ea typeface="NSimSun" panose="02010609030101010101" pitchFamily="49" charset="-122"/>
                <a:cs typeface="Arial" panose="020B0604020202020204" pitchFamily="34" charset="0"/>
              </a:rPr>
              <a:t>041.5498529</a:t>
            </a:r>
          </a:p>
          <a:p>
            <a:pPr algn="ctr">
              <a:lnSpc>
                <a:spcPct val="115000"/>
              </a:lnSpc>
              <a:spcAft>
                <a:spcPts val="700"/>
              </a:spcAft>
              <a:tabLst>
                <a:tab pos="1152525" algn="l"/>
              </a:tabLst>
            </a:pPr>
            <a:r>
              <a:rPr lang="it-IT" sz="2800" b="1" kern="150" dirty="0">
                <a:latin typeface="Arial" panose="020B0604020202020204" pitchFamily="34" charset="0"/>
                <a:ea typeface="NSimSun" panose="02010609030101010101" pitchFamily="49" charset="-122"/>
                <a:cs typeface="Arial" panose="020B0604020202020204" pitchFamily="34" charset="0"/>
              </a:rPr>
              <a:t>Dalle 8.30 alle 15.00</a:t>
            </a:r>
            <a:endParaRPr lang="it-IT" sz="2800" b="1" kern="150" dirty="0">
              <a:latin typeface="Arial" panose="020B0604020202020204" pitchFamily="34" charset="0"/>
              <a:ea typeface="OpenSymbol"/>
              <a:cs typeface="OpenSymbol"/>
            </a:endParaRPr>
          </a:p>
          <a:p>
            <a:pPr lvl="0" algn="ctr">
              <a:lnSpc>
                <a:spcPct val="115000"/>
              </a:lnSpc>
              <a:spcAft>
                <a:spcPts val="700"/>
              </a:spcAft>
              <a:tabLst>
                <a:tab pos="695325" algn="l"/>
              </a:tabLst>
            </a:pPr>
            <a:r>
              <a:rPr lang="it-IT" sz="3200" kern="150" dirty="0">
                <a:effectLst/>
                <a:latin typeface="OpenSymbol"/>
                <a:ea typeface="OpenSymbol"/>
                <a:cs typeface="OpenSymbol"/>
                <a:hlinkClick r:id="rId2"/>
              </a:rPr>
              <a:t>progetti@isre.it</a:t>
            </a:r>
            <a:endParaRPr lang="it-IT" sz="3200" kern="150" dirty="0">
              <a:effectLst/>
              <a:latin typeface="OpenSymbol"/>
              <a:ea typeface="OpenSymbol"/>
              <a:cs typeface="OpenSymbol"/>
            </a:endParaRPr>
          </a:p>
          <a:p>
            <a:pPr lvl="0" algn="ctr">
              <a:lnSpc>
                <a:spcPct val="115000"/>
              </a:lnSpc>
              <a:spcAft>
                <a:spcPts val="700"/>
              </a:spcAft>
              <a:tabLst>
                <a:tab pos="695325" algn="l"/>
              </a:tabLst>
            </a:pPr>
            <a:endParaRPr lang="it-IT" sz="3200" kern="150" dirty="0">
              <a:latin typeface="OpenSymbol"/>
              <a:ea typeface="OpenSymbol"/>
              <a:cs typeface="OpenSymbol"/>
            </a:endParaRPr>
          </a:p>
          <a:p>
            <a:pPr lvl="0" algn="ctr">
              <a:lnSpc>
                <a:spcPct val="115000"/>
              </a:lnSpc>
              <a:spcAft>
                <a:spcPts val="700"/>
              </a:spcAft>
              <a:tabLst>
                <a:tab pos="695325" algn="l"/>
              </a:tabLst>
            </a:pPr>
            <a:r>
              <a:rPr lang="it-IT" sz="2400" kern="150" dirty="0" err="1">
                <a:effectLst/>
                <a:latin typeface="Arial" panose="020B0604020202020204" pitchFamily="34" charset="0"/>
                <a:ea typeface="OpenSymbol"/>
                <a:cs typeface="Arial" panose="020B0604020202020204" pitchFamily="34" charset="0"/>
              </a:rPr>
              <a:t>Faq</a:t>
            </a:r>
            <a:r>
              <a:rPr lang="it-IT" sz="2400" kern="150" dirty="0">
                <a:effectLst/>
                <a:latin typeface="Arial" panose="020B0604020202020204" pitchFamily="34" charset="0"/>
                <a:ea typeface="OpenSymbol"/>
                <a:cs typeface="Arial" panose="020B0604020202020204" pitchFamily="34" charset="0"/>
              </a:rPr>
              <a:t>: da lunedì 9/9/24 </a:t>
            </a:r>
          </a:p>
          <a:p>
            <a:pPr lvl="0" algn="ctr">
              <a:lnSpc>
                <a:spcPct val="115000"/>
              </a:lnSpc>
              <a:spcAft>
                <a:spcPts val="700"/>
              </a:spcAft>
              <a:tabLst>
                <a:tab pos="695325" algn="l"/>
              </a:tabLst>
            </a:pPr>
            <a:r>
              <a:rPr lang="it-IT" sz="2400" kern="150" dirty="0" err="1">
                <a:effectLst/>
                <a:latin typeface="Arial" panose="020B0604020202020204" pitchFamily="34" charset="0"/>
                <a:ea typeface="OpenSymbol"/>
                <a:cs typeface="Arial" panose="020B0604020202020204" pitchFamily="34" charset="0"/>
              </a:rPr>
              <a:t>www.isre.it</a:t>
            </a:r>
            <a:endParaRPr lang="it-IT" sz="2400" kern="150" dirty="0">
              <a:effectLst/>
              <a:latin typeface="Arial" panose="020B0604020202020204" pitchFamily="34" charset="0"/>
              <a:ea typeface="OpenSymbol"/>
              <a:cs typeface="Arial" panose="020B0604020202020204" pitchFamily="34" charset="0"/>
            </a:endParaRPr>
          </a:p>
        </p:txBody>
      </p:sp>
      <p:sp>
        <p:nvSpPr>
          <p:cNvPr id="2" name="Titolo 1">
            <a:extLst>
              <a:ext uri="{FF2B5EF4-FFF2-40B4-BE49-F238E27FC236}">
                <a16:creationId xmlns:a16="http://schemas.microsoft.com/office/drawing/2014/main" id="{2F3EB265-C685-C05F-43C7-6F052BF7F373}"/>
              </a:ext>
            </a:extLst>
          </p:cNvPr>
          <p:cNvSpPr txBox="1">
            <a:spLocks/>
          </p:cNvSpPr>
          <p:nvPr/>
        </p:nvSpPr>
        <p:spPr>
          <a:xfrm>
            <a:off x="838200" y="421739"/>
            <a:ext cx="10515600" cy="634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800" b="1" dirty="0">
                <a:latin typeface="Montserrat SemiBold" pitchFamily="2" charset="77"/>
              </a:rPr>
              <a:t>Manifestazione di interesse</a:t>
            </a:r>
          </a:p>
        </p:txBody>
      </p:sp>
      <p:cxnSp>
        <p:nvCxnSpPr>
          <p:cNvPr id="3" name="Connettore 1 2">
            <a:extLst>
              <a:ext uri="{FF2B5EF4-FFF2-40B4-BE49-F238E27FC236}">
                <a16:creationId xmlns:a16="http://schemas.microsoft.com/office/drawing/2014/main" id="{C22631F1-0D5E-C46C-074F-F2B47890BD76}"/>
              </a:ext>
            </a:extLst>
          </p:cNvPr>
          <p:cNvCxnSpPr>
            <a:cxnSpLocks/>
          </p:cNvCxnSpPr>
          <p:nvPr/>
        </p:nvCxnSpPr>
        <p:spPr>
          <a:xfrm>
            <a:off x="4181789" y="1174790"/>
            <a:ext cx="3828422" cy="0"/>
          </a:xfrm>
          <a:prstGeom prst="line">
            <a:avLst/>
          </a:prstGeom>
          <a:ln w="19050">
            <a:solidFill>
              <a:srgbClr val="CD1626"/>
            </a:solidFill>
          </a:ln>
        </p:spPr>
        <p:style>
          <a:lnRef idx="1">
            <a:schemeClr val="dk1"/>
          </a:lnRef>
          <a:fillRef idx="0">
            <a:schemeClr val="dk1"/>
          </a:fillRef>
          <a:effectRef idx="0">
            <a:schemeClr val="dk1"/>
          </a:effectRef>
          <a:fontRef idx="minor">
            <a:schemeClr val="tx1"/>
          </a:fontRef>
        </p:style>
      </p:cxnSp>
      <p:sp>
        <p:nvSpPr>
          <p:cNvPr id="27" name="Rettangolo 26">
            <a:extLst>
              <a:ext uri="{FF2B5EF4-FFF2-40B4-BE49-F238E27FC236}">
                <a16:creationId xmlns:a16="http://schemas.microsoft.com/office/drawing/2014/main" id="{27E04EEC-BDC0-EACE-475E-62F0610C7076}"/>
              </a:ext>
            </a:extLst>
          </p:cNvPr>
          <p:cNvSpPr/>
          <p:nvPr/>
        </p:nvSpPr>
        <p:spPr>
          <a:xfrm>
            <a:off x="0" y="5801742"/>
            <a:ext cx="12192000" cy="1056257"/>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a:extLst>
              <a:ext uri="{FF2B5EF4-FFF2-40B4-BE49-F238E27FC236}">
                <a16:creationId xmlns:a16="http://schemas.microsoft.com/office/drawing/2014/main" id="{1E3C00CD-ED7A-4E55-15A9-E019B518917E}"/>
              </a:ext>
            </a:extLst>
          </p:cNvPr>
          <p:cNvSpPr txBox="1"/>
          <p:nvPr/>
        </p:nvSpPr>
        <p:spPr>
          <a:xfrm>
            <a:off x="245305" y="6129815"/>
            <a:ext cx="2705283" cy="400110"/>
          </a:xfrm>
          <a:prstGeom prst="rect">
            <a:avLst/>
          </a:prstGeom>
          <a:noFill/>
        </p:spPr>
        <p:txBody>
          <a:bodyPr wrap="square" rtlCol="0">
            <a:spAutoFit/>
          </a:bodyPr>
          <a:lstStyle/>
          <a:p>
            <a:r>
              <a:rPr lang="it-IT" sz="2000" b="1" dirty="0">
                <a:solidFill>
                  <a:schemeClr val="bg1"/>
                </a:solidFill>
                <a:latin typeface="Montserrat SemiBold" pitchFamily="2" charset="77"/>
              </a:rPr>
              <a:t>INSIEME</a:t>
            </a:r>
            <a:r>
              <a:rPr lang="it-IT" sz="1800" b="1" dirty="0">
                <a:solidFill>
                  <a:schemeClr val="bg1"/>
                </a:solidFill>
                <a:latin typeface="Montserrat SemiBold" pitchFamily="2" charset="77"/>
              </a:rPr>
              <a:t> in ATS 012</a:t>
            </a:r>
            <a:endParaRPr lang="it-IT" dirty="0">
              <a:solidFill>
                <a:schemeClr val="bg1"/>
              </a:solidFill>
            </a:endParaRPr>
          </a:p>
        </p:txBody>
      </p:sp>
    </p:spTree>
    <p:extLst>
      <p:ext uri="{BB962C8B-B14F-4D97-AF65-F5344CB8AC3E}">
        <p14:creationId xmlns:p14="http://schemas.microsoft.com/office/powerpoint/2010/main" val="1875713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A6FA4C08-BBCB-186E-CA40-20AC9D94AFB9}"/>
              </a:ext>
            </a:extLst>
          </p:cNvPr>
          <p:cNvSpPr txBox="1"/>
          <p:nvPr/>
        </p:nvSpPr>
        <p:spPr>
          <a:xfrm>
            <a:off x="1048609" y="1680079"/>
            <a:ext cx="8992069" cy="2593787"/>
          </a:xfrm>
          <a:prstGeom prst="rect">
            <a:avLst/>
          </a:prstGeom>
          <a:noFill/>
        </p:spPr>
        <p:txBody>
          <a:bodyPr wrap="square" rtlCol="0">
            <a:spAutoFit/>
          </a:bodyPr>
          <a:lstStyle/>
          <a:p>
            <a:pPr>
              <a:lnSpc>
                <a:spcPct val="115000"/>
              </a:lnSpc>
              <a:spcAft>
                <a:spcPts val="700"/>
              </a:spcAft>
              <a:tabLst>
                <a:tab pos="1152525" algn="l"/>
              </a:tabLst>
            </a:pPr>
            <a:r>
              <a:rPr lang="it-IT" sz="1800" b="1" kern="150" dirty="0">
                <a:solidFill>
                  <a:srgbClr val="FF0000"/>
                </a:solidFill>
                <a:effectLst/>
                <a:latin typeface="Arial" panose="020B0604020202020204" pitchFamily="34" charset="0"/>
                <a:ea typeface="NSimSun" panose="02010609030101010101" pitchFamily="49" charset="-122"/>
                <a:cs typeface="Arial" panose="020B0604020202020204" pitchFamily="34" charset="0"/>
              </a:rPr>
              <a:t>Obiettivo:</a:t>
            </a:r>
          </a:p>
          <a:p>
            <a:pPr>
              <a:lnSpc>
                <a:spcPct val="115000"/>
              </a:lnSpc>
              <a:spcAft>
                <a:spcPts val="700"/>
              </a:spcAft>
              <a:tabLst>
                <a:tab pos="1152525" algn="l"/>
              </a:tabLst>
            </a:pPr>
            <a:endParaRPr lang="it-IT" sz="1800" kern="150" dirty="0">
              <a:effectLst/>
              <a:latin typeface="Arial" panose="020B0604020202020204" pitchFamily="34" charset="0"/>
              <a:ea typeface="NSimSun" panose="02010609030101010101" pitchFamily="49" charset="-122"/>
              <a:cs typeface="Arial" panose="020B0604020202020204" pitchFamily="34" charset="0"/>
            </a:endParaRPr>
          </a:p>
          <a:p>
            <a:pPr algn="just">
              <a:tabLst>
                <a:tab pos="2317750" algn="l"/>
              </a:tabLst>
            </a:pPr>
            <a:r>
              <a:rPr lang="it-IT" sz="1800" b="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L’obiettivo del presente Avviso, è l’individuazione</a:t>
            </a:r>
            <a:r>
              <a:rPr lang="it-IT" sz="1800" b="0" kern="100" spc="-15"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it-IT" sz="1800" b="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di un elenco di </a:t>
            </a:r>
            <a:r>
              <a:rPr lang="it-IT" sz="1800" b="1" kern="100" spc="5" dirty="0">
                <a:solidFill>
                  <a:srgbClr val="000000"/>
                </a:solidFill>
                <a:effectLst/>
                <a:latin typeface="Arial" panose="020B0604020202020204" pitchFamily="34" charset="0"/>
                <a:ea typeface="SimSun" panose="02010600030101010101" pitchFamily="2" charset="-122"/>
                <a:cs typeface="Arial" panose="020B0604020202020204" pitchFamily="34" charset="0"/>
              </a:rPr>
              <a:t>Soggetti fornitori </a:t>
            </a:r>
            <a:r>
              <a:rPr lang="it-IT" sz="1800" b="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che si impegnano a offrire le tipologie di </a:t>
            </a:r>
            <a:r>
              <a:rPr lang="it-IT" sz="18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Interventi</a:t>
            </a:r>
            <a:r>
              <a:rPr lang="it-IT" sz="1800" b="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individuati</a:t>
            </a:r>
            <a:r>
              <a:rPr lang="it-IT" sz="1800" b="0" kern="100" spc="5" dirty="0">
                <a:solidFill>
                  <a:srgbClr val="000000"/>
                </a:solidFill>
                <a:effectLst/>
                <a:latin typeface="Arial" panose="020B0604020202020204" pitchFamily="34" charset="0"/>
                <a:ea typeface="SimSun" panose="02010600030101010101" pitchFamily="2" charset="-122"/>
                <a:cs typeface="Arial" panose="020B0604020202020204" pitchFamily="34" charset="0"/>
              </a:rPr>
              <a:t> nel </a:t>
            </a:r>
            <a:r>
              <a:rPr lang="it-IT" sz="1800" b="1" kern="100" spc="5" dirty="0">
                <a:solidFill>
                  <a:srgbClr val="000000"/>
                </a:solidFill>
                <a:effectLst/>
                <a:latin typeface="Arial" panose="020B0604020202020204" pitchFamily="34" charset="0"/>
                <a:ea typeface="SimSun" panose="02010600030101010101" pitchFamily="2" charset="-122"/>
                <a:cs typeface="Arial" panose="020B0604020202020204" pitchFamily="34" charset="0"/>
              </a:rPr>
              <a:t>Catalogo di offerta</a:t>
            </a:r>
            <a:r>
              <a:rPr lang="it-IT" sz="1800" b="0" kern="100" spc="5" dirty="0">
                <a:solidFill>
                  <a:srgbClr val="000000"/>
                </a:solidFill>
                <a:effectLst/>
                <a:latin typeface="Arial" panose="020B0604020202020204" pitchFamily="34" charset="0"/>
                <a:ea typeface="SimSun" panose="02010600030101010101" pitchFamily="2" charset="-122"/>
                <a:cs typeface="Arial" panose="020B0604020202020204" pitchFamily="34" charset="0"/>
              </a:rPr>
              <a:t> come di seguito illustrato.</a:t>
            </a:r>
            <a:endParaRPr lang="it-IT" sz="1800" kern="100" dirty="0">
              <a:effectLst/>
              <a:latin typeface="Arial" panose="020B0604020202020204" pitchFamily="34" charset="0"/>
              <a:ea typeface="Times New Roman" panose="02020603050405020304" pitchFamily="18" charset="0"/>
              <a:cs typeface="Arial" panose="020B0604020202020204" pitchFamily="34" charset="0"/>
            </a:endParaRPr>
          </a:p>
          <a:p>
            <a:pPr algn="just">
              <a:tabLst>
                <a:tab pos="2317750" algn="l"/>
              </a:tabLst>
            </a:pPr>
            <a:r>
              <a:rPr lang="it-IT"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it-IT" sz="1800" kern="100" dirty="0">
              <a:effectLst/>
              <a:latin typeface="Arial" panose="020B0604020202020204" pitchFamily="34" charset="0"/>
              <a:ea typeface="Times New Roman" panose="02020603050405020304" pitchFamily="18" charset="0"/>
              <a:cs typeface="Arial" panose="020B0604020202020204" pitchFamily="34" charset="0"/>
            </a:endParaRPr>
          </a:p>
          <a:p>
            <a:pPr algn="just">
              <a:tabLst>
                <a:tab pos="2317750" algn="l"/>
              </a:tabLst>
            </a:pPr>
            <a:r>
              <a:rPr lang="it-IT" sz="1800" kern="100" dirty="0">
                <a:solidFill>
                  <a:srgbClr val="000000"/>
                </a:solidFill>
                <a:effectLst/>
                <a:latin typeface="Verdana" panose="020B0604030504040204" pitchFamily="34" charset="0"/>
                <a:ea typeface="Times New Roman" panose="02020603050405020304" pitchFamily="18" charset="0"/>
              </a:rPr>
              <a:t>  </a:t>
            </a:r>
            <a:endParaRPr lang="it-IT" sz="1800" kern="100" dirty="0">
              <a:effectLst/>
              <a:latin typeface="Arial" panose="020B0604020202020204" pitchFamily="34" charset="0"/>
              <a:ea typeface="Times New Roman" panose="02020603050405020304" pitchFamily="18" charset="0"/>
            </a:endParaRPr>
          </a:p>
          <a:p>
            <a:pPr lvl="0" algn="just">
              <a:lnSpc>
                <a:spcPct val="115000"/>
              </a:lnSpc>
              <a:spcAft>
                <a:spcPts val="700"/>
              </a:spcAft>
              <a:tabLst>
                <a:tab pos="695325" algn="l"/>
              </a:tabLst>
            </a:pPr>
            <a:endParaRPr lang="it-IT" sz="1800" kern="150" dirty="0">
              <a:effectLst/>
              <a:latin typeface="OpenSymbol"/>
              <a:ea typeface="OpenSymbol"/>
              <a:cs typeface="OpenSymbol"/>
            </a:endParaRPr>
          </a:p>
        </p:txBody>
      </p:sp>
      <p:sp>
        <p:nvSpPr>
          <p:cNvPr id="2" name="Titolo 1">
            <a:extLst>
              <a:ext uri="{FF2B5EF4-FFF2-40B4-BE49-F238E27FC236}">
                <a16:creationId xmlns:a16="http://schemas.microsoft.com/office/drawing/2014/main" id="{2F3EB265-C685-C05F-43C7-6F052BF7F373}"/>
              </a:ext>
            </a:extLst>
          </p:cNvPr>
          <p:cNvSpPr txBox="1">
            <a:spLocks/>
          </p:cNvSpPr>
          <p:nvPr/>
        </p:nvSpPr>
        <p:spPr>
          <a:xfrm>
            <a:off x="838200" y="421739"/>
            <a:ext cx="10515600" cy="634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800" b="1" dirty="0">
                <a:latin typeface="Montserrat SemiBold" pitchFamily="2" charset="77"/>
              </a:rPr>
              <a:t>Manifestazione di interesse</a:t>
            </a:r>
          </a:p>
        </p:txBody>
      </p:sp>
      <p:cxnSp>
        <p:nvCxnSpPr>
          <p:cNvPr id="3" name="Connettore 1 2">
            <a:extLst>
              <a:ext uri="{FF2B5EF4-FFF2-40B4-BE49-F238E27FC236}">
                <a16:creationId xmlns:a16="http://schemas.microsoft.com/office/drawing/2014/main" id="{C22631F1-0D5E-C46C-074F-F2B47890BD76}"/>
              </a:ext>
            </a:extLst>
          </p:cNvPr>
          <p:cNvCxnSpPr>
            <a:cxnSpLocks/>
          </p:cNvCxnSpPr>
          <p:nvPr/>
        </p:nvCxnSpPr>
        <p:spPr>
          <a:xfrm>
            <a:off x="4181789" y="1174790"/>
            <a:ext cx="3828422" cy="0"/>
          </a:xfrm>
          <a:prstGeom prst="line">
            <a:avLst/>
          </a:prstGeom>
          <a:ln w="19050">
            <a:solidFill>
              <a:srgbClr val="CD1626"/>
            </a:solidFill>
          </a:ln>
        </p:spPr>
        <p:style>
          <a:lnRef idx="1">
            <a:schemeClr val="dk1"/>
          </a:lnRef>
          <a:fillRef idx="0">
            <a:schemeClr val="dk1"/>
          </a:fillRef>
          <a:effectRef idx="0">
            <a:schemeClr val="dk1"/>
          </a:effectRef>
          <a:fontRef idx="minor">
            <a:schemeClr val="tx1"/>
          </a:fontRef>
        </p:style>
      </p:cxnSp>
      <p:sp>
        <p:nvSpPr>
          <p:cNvPr id="27" name="Rettangolo 26">
            <a:extLst>
              <a:ext uri="{FF2B5EF4-FFF2-40B4-BE49-F238E27FC236}">
                <a16:creationId xmlns:a16="http://schemas.microsoft.com/office/drawing/2014/main" id="{27E04EEC-BDC0-EACE-475E-62F0610C7076}"/>
              </a:ext>
            </a:extLst>
          </p:cNvPr>
          <p:cNvSpPr/>
          <p:nvPr/>
        </p:nvSpPr>
        <p:spPr>
          <a:xfrm>
            <a:off x="0" y="5801742"/>
            <a:ext cx="12192000" cy="1056257"/>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a:extLst>
              <a:ext uri="{FF2B5EF4-FFF2-40B4-BE49-F238E27FC236}">
                <a16:creationId xmlns:a16="http://schemas.microsoft.com/office/drawing/2014/main" id="{1E3C00CD-ED7A-4E55-15A9-E019B518917E}"/>
              </a:ext>
            </a:extLst>
          </p:cNvPr>
          <p:cNvSpPr txBox="1"/>
          <p:nvPr/>
        </p:nvSpPr>
        <p:spPr>
          <a:xfrm>
            <a:off x="245305" y="6129815"/>
            <a:ext cx="2705283" cy="400110"/>
          </a:xfrm>
          <a:prstGeom prst="rect">
            <a:avLst/>
          </a:prstGeom>
          <a:noFill/>
        </p:spPr>
        <p:txBody>
          <a:bodyPr wrap="square" rtlCol="0">
            <a:spAutoFit/>
          </a:bodyPr>
          <a:lstStyle/>
          <a:p>
            <a:r>
              <a:rPr lang="it-IT" sz="2000" b="1" dirty="0">
                <a:solidFill>
                  <a:schemeClr val="bg1"/>
                </a:solidFill>
                <a:latin typeface="Montserrat SemiBold" pitchFamily="2" charset="77"/>
              </a:rPr>
              <a:t>INSIEME</a:t>
            </a:r>
            <a:r>
              <a:rPr lang="it-IT" sz="1800" b="1" dirty="0">
                <a:solidFill>
                  <a:schemeClr val="bg1"/>
                </a:solidFill>
                <a:latin typeface="Montserrat SemiBold" pitchFamily="2" charset="77"/>
              </a:rPr>
              <a:t> in ATS 012</a:t>
            </a:r>
            <a:endParaRPr lang="it-IT" dirty="0">
              <a:solidFill>
                <a:schemeClr val="bg1"/>
              </a:solidFill>
            </a:endParaRPr>
          </a:p>
        </p:txBody>
      </p:sp>
    </p:spTree>
    <p:extLst>
      <p:ext uri="{BB962C8B-B14F-4D97-AF65-F5344CB8AC3E}">
        <p14:creationId xmlns:p14="http://schemas.microsoft.com/office/powerpoint/2010/main" val="1028459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A6FA4C08-BBCB-186E-CA40-20AC9D94AFB9}"/>
              </a:ext>
            </a:extLst>
          </p:cNvPr>
          <p:cNvSpPr txBox="1"/>
          <p:nvPr/>
        </p:nvSpPr>
        <p:spPr>
          <a:xfrm>
            <a:off x="1048609" y="1680079"/>
            <a:ext cx="8992069" cy="3570465"/>
          </a:xfrm>
          <a:prstGeom prst="rect">
            <a:avLst/>
          </a:prstGeom>
          <a:noFill/>
        </p:spPr>
        <p:txBody>
          <a:bodyPr wrap="square" rtlCol="0">
            <a:spAutoFit/>
          </a:bodyPr>
          <a:lstStyle/>
          <a:p>
            <a:pPr>
              <a:lnSpc>
                <a:spcPct val="115000"/>
              </a:lnSpc>
              <a:spcAft>
                <a:spcPts val="700"/>
              </a:spcAft>
              <a:tabLst>
                <a:tab pos="1152525" algn="l"/>
              </a:tabLst>
            </a:pPr>
            <a:r>
              <a:rPr lang="it-IT" sz="1800" b="1" kern="150" dirty="0">
                <a:solidFill>
                  <a:srgbClr val="FF0000"/>
                </a:solidFill>
                <a:effectLst/>
                <a:latin typeface="Arial" panose="020B0604020202020204" pitchFamily="34" charset="0"/>
                <a:ea typeface="NSimSun" panose="02010609030101010101" pitchFamily="49" charset="-122"/>
                <a:cs typeface="Arial" panose="020B0604020202020204" pitchFamily="34" charset="0"/>
              </a:rPr>
              <a:t>Obiettivo:</a:t>
            </a:r>
            <a:endParaRPr lang="it-IT" sz="1800" kern="150" dirty="0">
              <a:effectLst/>
              <a:latin typeface="Arial" panose="020B0604020202020204" pitchFamily="34" charset="0"/>
              <a:ea typeface="NSimSun" panose="02010609030101010101" pitchFamily="49" charset="-122"/>
              <a:cs typeface="Arial" panose="020B0604020202020204" pitchFamily="34" charset="0"/>
            </a:endParaRPr>
          </a:p>
          <a:p>
            <a:pPr algn="just">
              <a:tabLst>
                <a:tab pos="2317750" algn="l"/>
              </a:tabLst>
            </a:pPr>
            <a:r>
              <a:rPr lang="it-IT"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it-IT" sz="1800" kern="100" dirty="0">
              <a:effectLst/>
              <a:latin typeface="Arial" panose="020B0604020202020204" pitchFamily="34" charset="0"/>
              <a:ea typeface="Times New Roman" panose="02020603050405020304" pitchFamily="18" charset="0"/>
              <a:cs typeface="Arial" panose="020B0604020202020204" pitchFamily="34" charset="0"/>
            </a:endParaRPr>
          </a:p>
          <a:p>
            <a:pPr algn="just">
              <a:tabLst>
                <a:tab pos="2317750" algn="l"/>
              </a:tabLst>
            </a:pPr>
            <a:r>
              <a:rPr lang="it-IT" sz="1800" b="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Il </a:t>
            </a:r>
            <a:r>
              <a:rPr lang="it-IT" sz="18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Catalogo dell’Offerta</a:t>
            </a:r>
            <a:r>
              <a:rPr lang="it-IT" sz="1800" b="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definito dall’Ambito Territoriale Sociale </a:t>
            </a:r>
            <a:r>
              <a:rPr lang="it-IT" sz="1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ATS VEN_12-Venezia</a:t>
            </a:r>
            <a:r>
              <a:rPr lang="it-IT" sz="1800" b="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(Comune di Venezia, Marcon, Quarto d’Altino)</a:t>
            </a:r>
            <a:r>
              <a:rPr lang="it-IT" sz="18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it-IT" sz="1800" b="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prevede una serie di </a:t>
            </a:r>
            <a:r>
              <a:rPr lang="it-IT" sz="18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Interventi</a:t>
            </a:r>
            <a:r>
              <a:rPr lang="it-IT" sz="18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individuali per l’accompagnamento all’autonomia di famiglie multiproblematiche con minorenni, individuate dalle Equipe Multidisciplinari Interservizi dell’ATS che rientrano</a:t>
            </a:r>
            <a:r>
              <a:rPr lang="it-IT" sz="1800" kern="100" spc="-2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it-IT"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a:t>
            </a:r>
            <a:r>
              <a:rPr lang="it-IT" sz="1800" kern="1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it-IT"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una</a:t>
            </a:r>
            <a:r>
              <a:rPr lang="it-IT" sz="1800" kern="1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it-IT"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delle</a:t>
            </a:r>
            <a:r>
              <a:rPr lang="it-IT" sz="1800" kern="1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it-IT"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seguenti</a:t>
            </a:r>
            <a:r>
              <a:rPr lang="it-IT" sz="1800" kern="1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it-IT"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tipologie:</a:t>
            </a:r>
          </a:p>
          <a:p>
            <a:pPr algn="just">
              <a:tabLst>
                <a:tab pos="2317750" algn="l"/>
              </a:tabLst>
            </a:pPr>
            <a:endParaRPr lang="it-IT" sz="1800" kern="1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Symbol" pitchFamily="2" charset="2"/>
              <a:buChar char=""/>
              <a:tabLst>
                <a:tab pos="2317750" algn="l"/>
              </a:tabLst>
            </a:pPr>
            <a:r>
              <a:rPr lang="it-IT"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Sostegno</a:t>
            </a:r>
            <a:r>
              <a:rPr lang="it-IT" sz="1800" kern="1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it-IT"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alla</a:t>
            </a:r>
            <a:r>
              <a:rPr lang="it-IT" sz="1800" kern="1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it-IT" sz="18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genitorialita’</a:t>
            </a:r>
            <a:r>
              <a:rPr lang="it-IT" sz="1800" kern="100" spc="-2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it-IT"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(attività</a:t>
            </a:r>
            <a:r>
              <a:rPr lang="it-IT" sz="1800" kern="100" spc="6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it-IT"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educative</a:t>
            </a:r>
            <a:r>
              <a:rPr lang="it-IT" sz="1800" kern="100" spc="6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it-IT"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a:t>
            </a:r>
            <a:r>
              <a:rPr lang="it-IT" sz="1800" kern="100" spc="6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it-IT"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consulenziali);</a:t>
            </a:r>
            <a:endParaRPr lang="it-IT" sz="1800" kern="1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Symbol" pitchFamily="2" charset="2"/>
              <a:buChar char=""/>
              <a:tabLst>
                <a:tab pos="2317750" algn="l"/>
              </a:tabLst>
            </a:pPr>
            <a:r>
              <a:rPr lang="it-IT" sz="18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Sostegno</a:t>
            </a:r>
            <a:r>
              <a:rPr lang="it-IT" sz="1800" kern="100" spc="5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it-IT" sz="18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all’organizzazione</a:t>
            </a:r>
            <a:r>
              <a:rPr lang="it-IT" sz="1800" kern="100" spc="5"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it-IT" sz="18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familiare</a:t>
            </a:r>
            <a:r>
              <a:rPr lang="it-IT" sz="1800" kern="100" spc="1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it-IT" sz="18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(gestione</a:t>
            </a:r>
            <a:r>
              <a:rPr lang="it-IT" sz="1800" kern="100" spc="5"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it-IT" sz="18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domestica</a:t>
            </a:r>
            <a:r>
              <a:rPr lang="it-IT" sz="1800" kern="100" spc="5"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it-IT" sz="18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o</a:t>
            </a:r>
            <a:r>
              <a:rPr lang="it-IT" sz="1800" kern="100" spc="1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it-IT" sz="18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relazione</a:t>
            </a:r>
            <a:r>
              <a:rPr lang="it-IT" sz="1800" kern="100" spc="5"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it-IT" sz="18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con</a:t>
            </a:r>
            <a:r>
              <a:rPr lang="it-IT" sz="1800" kern="100" spc="5"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it-IT" sz="18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i</a:t>
            </a:r>
            <a:r>
              <a:rPr lang="it-IT" sz="1800" kern="100" spc="1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it-IT" sz="18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nodi</a:t>
            </a:r>
            <a:r>
              <a:rPr lang="it-IT" sz="1800" kern="100" spc="-235"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it-IT" sz="18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pubblici</a:t>
            </a:r>
            <a:r>
              <a:rPr lang="it-IT" sz="1800" kern="100" spc="-1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it-IT" sz="18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e</a:t>
            </a:r>
            <a:r>
              <a:rPr lang="it-IT" sz="1800" kern="100" spc="-1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it-IT" sz="18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privati</a:t>
            </a:r>
            <a:r>
              <a:rPr lang="it-IT" sz="1800" kern="100" spc="-1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it-IT" sz="18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della</a:t>
            </a:r>
            <a:r>
              <a:rPr lang="it-IT" sz="1800" kern="100" spc="-1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it-IT" sz="18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rete</a:t>
            </a:r>
            <a:r>
              <a:rPr lang="it-IT" sz="1800" kern="100" spc="-1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it-IT" sz="18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locale).</a:t>
            </a:r>
            <a:endParaRPr lang="it-IT" sz="1800" kern="100" dirty="0">
              <a:effectLst/>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spcAft>
                <a:spcPts val="700"/>
              </a:spcAft>
              <a:tabLst>
                <a:tab pos="695325" algn="l"/>
              </a:tabLst>
            </a:pPr>
            <a:endParaRPr lang="it-IT" sz="1800" kern="150" dirty="0">
              <a:effectLst/>
              <a:latin typeface="OpenSymbol"/>
              <a:ea typeface="OpenSymbol"/>
              <a:cs typeface="OpenSymbol"/>
            </a:endParaRPr>
          </a:p>
        </p:txBody>
      </p:sp>
      <p:sp>
        <p:nvSpPr>
          <p:cNvPr id="2" name="Titolo 1">
            <a:extLst>
              <a:ext uri="{FF2B5EF4-FFF2-40B4-BE49-F238E27FC236}">
                <a16:creationId xmlns:a16="http://schemas.microsoft.com/office/drawing/2014/main" id="{2F3EB265-C685-C05F-43C7-6F052BF7F373}"/>
              </a:ext>
            </a:extLst>
          </p:cNvPr>
          <p:cNvSpPr txBox="1">
            <a:spLocks/>
          </p:cNvSpPr>
          <p:nvPr/>
        </p:nvSpPr>
        <p:spPr>
          <a:xfrm>
            <a:off x="838200" y="421739"/>
            <a:ext cx="10515600" cy="634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800" b="1" dirty="0">
                <a:latin typeface="Montserrat SemiBold" pitchFamily="2" charset="77"/>
              </a:rPr>
              <a:t>Manifestazione di interesse</a:t>
            </a:r>
          </a:p>
        </p:txBody>
      </p:sp>
      <p:cxnSp>
        <p:nvCxnSpPr>
          <p:cNvPr id="3" name="Connettore 1 2">
            <a:extLst>
              <a:ext uri="{FF2B5EF4-FFF2-40B4-BE49-F238E27FC236}">
                <a16:creationId xmlns:a16="http://schemas.microsoft.com/office/drawing/2014/main" id="{C22631F1-0D5E-C46C-074F-F2B47890BD76}"/>
              </a:ext>
            </a:extLst>
          </p:cNvPr>
          <p:cNvCxnSpPr>
            <a:cxnSpLocks/>
          </p:cNvCxnSpPr>
          <p:nvPr/>
        </p:nvCxnSpPr>
        <p:spPr>
          <a:xfrm>
            <a:off x="4181789" y="1174790"/>
            <a:ext cx="3828422" cy="0"/>
          </a:xfrm>
          <a:prstGeom prst="line">
            <a:avLst/>
          </a:prstGeom>
          <a:ln w="19050">
            <a:solidFill>
              <a:srgbClr val="CD1626"/>
            </a:solidFill>
          </a:ln>
        </p:spPr>
        <p:style>
          <a:lnRef idx="1">
            <a:schemeClr val="dk1"/>
          </a:lnRef>
          <a:fillRef idx="0">
            <a:schemeClr val="dk1"/>
          </a:fillRef>
          <a:effectRef idx="0">
            <a:schemeClr val="dk1"/>
          </a:effectRef>
          <a:fontRef idx="minor">
            <a:schemeClr val="tx1"/>
          </a:fontRef>
        </p:style>
      </p:cxnSp>
      <p:sp>
        <p:nvSpPr>
          <p:cNvPr id="27" name="Rettangolo 26">
            <a:extLst>
              <a:ext uri="{FF2B5EF4-FFF2-40B4-BE49-F238E27FC236}">
                <a16:creationId xmlns:a16="http://schemas.microsoft.com/office/drawing/2014/main" id="{27E04EEC-BDC0-EACE-475E-62F0610C7076}"/>
              </a:ext>
            </a:extLst>
          </p:cNvPr>
          <p:cNvSpPr/>
          <p:nvPr/>
        </p:nvSpPr>
        <p:spPr>
          <a:xfrm>
            <a:off x="0" y="5801742"/>
            <a:ext cx="12192000" cy="1056257"/>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a:extLst>
              <a:ext uri="{FF2B5EF4-FFF2-40B4-BE49-F238E27FC236}">
                <a16:creationId xmlns:a16="http://schemas.microsoft.com/office/drawing/2014/main" id="{1E3C00CD-ED7A-4E55-15A9-E019B518917E}"/>
              </a:ext>
            </a:extLst>
          </p:cNvPr>
          <p:cNvSpPr txBox="1"/>
          <p:nvPr/>
        </p:nvSpPr>
        <p:spPr>
          <a:xfrm>
            <a:off x="245305" y="6129815"/>
            <a:ext cx="2705283" cy="400110"/>
          </a:xfrm>
          <a:prstGeom prst="rect">
            <a:avLst/>
          </a:prstGeom>
          <a:noFill/>
        </p:spPr>
        <p:txBody>
          <a:bodyPr wrap="square" rtlCol="0">
            <a:spAutoFit/>
          </a:bodyPr>
          <a:lstStyle/>
          <a:p>
            <a:r>
              <a:rPr lang="it-IT" sz="2000" b="1" dirty="0">
                <a:solidFill>
                  <a:schemeClr val="bg1"/>
                </a:solidFill>
                <a:latin typeface="Montserrat SemiBold" pitchFamily="2" charset="77"/>
              </a:rPr>
              <a:t>INSIEME</a:t>
            </a:r>
            <a:r>
              <a:rPr lang="it-IT" sz="1800" b="1" dirty="0">
                <a:solidFill>
                  <a:schemeClr val="bg1"/>
                </a:solidFill>
                <a:latin typeface="Montserrat SemiBold" pitchFamily="2" charset="77"/>
              </a:rPr>
              <a:t> in ATS 012</a:t>
            </a:r>
            <a:endParaRPr lang="it-IT" dirty="0">
              <a:solidFill>
                <a:schemeClr val="bg1"/>
              </a:solidFill>
            </a:endParaRPr>
          </a:p>
        </p:txBody>
      </p:sp>
    </p:spTree>
    <p:extLst>
      <p:ext uri="{BB962C8B-B14F-4D97-AF65-F5344CB8AC3E}">
        <p14:creationId xmlns:p14="http://schemas.microsoft.com/office/powerpoint/2010/main" val="52575624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TotalTime>
  <Words>1351</Words>
  <Application>Microsoft Macintosh PowerPoint</Application>
  <PresentationFormat>Widescreen</PresentationFormat>
  <Paragraphs>173</Paragraphs>
  <Slides>19</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19</vt:i4>
      </vt:variant>
    </vt:vector>
  </HeadingPairs>
  <TitlesOfParts>
    <vt:vector size="29" baseType="lpstr">
      <vt:lpstr>Arial</vt:lpstr>
      <vt:lpstr>Calibri</vt:lpstr>
      <vt:lpstr>Calibri Light</vt:lpstr>
      <vt:lpstr>Liberation Serif</vt:lpstr>
      <vt:lpstr>Montserrat</vt:lpstr>
      <vt:lpstr>Montserrat SemiBold</vt:lpstr>
      <vt:lpstr>OpenSymbol</vt:lpstr>
      <vt:lpstr>Symbol</vt:lpstr>
      <vt:lpstr>Verdana</vt:lpstr>
      <vt:lpstr>Tema di Office</vt:lpstr>
      <vt:lpstr>Manifestazione Interesse per la creazione Catalogo di soggetti disponibili e Interventi individuali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Microsoft Office User</cp:lastModifiedBy>
  <cp:revision>25</cp:revision>
  <dcterms:created xsi:type="dcterms:W3CDTF">2024-02-14T13:46:20Z</dcterms:created>
  <dcterms:modified xsi:type="dcterms:W3CDTF">2024-09-17T15:53:09Z</dcterms:modified>
</cp:coreProperties>
</file>