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6"/>
  </p:notesMasterIdLst>
  <p:sldIdLst>
    <p:sldId id="257" r:id="rId2"/>
    <p:sldId id="258" r:id="rId3"/>
    <p:sldId id="259" r:id="rId4"/>
    <p:sldId id="272" r:id="rId5"/>
    <p:sldId id="264" r:id="rId6"/>
    <p:sldId id="266" r:id="rId7"/>
    <p:sldId id="273" r:id="rId8"/>
    <p:sldId id="270" r:id="rId9"/>
    <p:sldId id="293" r:id="rId10"/>
    <p:sldId id="277" r:id="rId11"/>
    <p:sldId id="278" r:id="rId12"/>
    <p:sldId id="291" r:id="rId13"/>
    <p:sldId id="261" r:id="rId14"/>
    <p:sldId id="274" r:id="rId15"/>
    <p:sldId id="268" r:id="rId16"/>
    <p:sldId id="275" r:id="rId17"/>
    <p:sldId id="285" r:id="rId18"/>
    <p:sldId id="262" r:id="rId19"/>
    <p:sldId id="282" r:id="rId20"/>
    <p:sldId id="283" r:id="rId21"/>
    <p:sldId id="279" r:id="rId22"/>
    <p:sldId id="292" r:id="rId23"/>
    <p:sldId id="280" r:id="rId24"/>
    <p:sldId id="287" r:id="rId2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50"/>
    <p:restoredTop sz="93143"/>
  </p:normalViewPr>
  <p:slideViewPr>
    <p:cSldViewPr>
      <p:cViewPr>
        <p:scale>
          <a:sx n="82" d="100"/>
          <a:sy n="82" d="100"/>
        </p:scale>
        <p:origin x="-908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D885CE-C935-45A6-A0F6-30AB6175BE04}" type="datetimeFigureOut">
              <a:rPr lang="it-IT" smtClean="0"/>
              <a:t>18/09/2018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C80455-BD64-42C3-B227-16CF4D8145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1666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276999"/>
          </a:xfrm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C81E5-A964-409A-8ACB-F884D17CCA04}" type="datetime1">
              <a:rPr lang="it-IT" smtClean="0"/>
              <a:t>18/09/2018</a:t>
            </a:fld>
            <a:endParaRPr lang="it-IT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6E4496-8D84-4EDD-B7B0-24D33FB29D4D}" type="slidenum">
              <a:rPr lang="it-IT" smtClean="0"/>
              <a:t>‹N›</a:t>
            </a:fld>
            <a:endParaRPr lang="it-I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3DAE-A571-4A72-8AA8-D8708A23A70F}" type="datetime1">
              <a:rPr lang="it-IT" smtClean="0"/>
              <a:t>18/09/2018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E4496-8D84-4EDD-B7B0-24D33FB29D4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CFC43-97A1-46B6-B146-30F323877ABE}" type="datetime1">
              <a:rPr lang="it-IT" smtClean="0"/>
              <a:t>18/09/2018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E4496-8D84-4EDD-B7B0-24D33FB29D4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40F61-9879-4E33-8DF3-D34A9AF8C8A6}" type="datetime1">
              <a:rPr lang="it-IT" smtClean="0"/>
              <a:t>18/09/2018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E4496-8D84-4EDD-B7B0-24D33FB29D4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5ED4E-E49A-4633-A384-D7296A4F7E89}" type="datetime1">
              <a:rPr lang="it-IT" smtClean="0"/>
              <a:t>18/09/2018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E4496-8D84-4EDD-B7B0-24D33FB29D4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0D560-27CB-474F-908A-A06B50BC4DD0}" type="datetime1">
              <a:rPr lang="it-IT" smtClean="0"/>
              <a:t>18/09/2018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E4496-8D84-4EDD-B7B0-24D33FB29D4D}" type="slidenum">
              <a:rPr lang="it-IT" smtClean="0"/>
              <a:t>‹N›</a:t>
            </a:fld>
            <a:endParaRPr lang="it-IT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77B14-3592-419F-A0ED-00EC514CC098}" type="datetime1">
              <a:rPr lang="it-IT" smtClean="0"/>
              <a:t>18/09/2018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E4496-8D84-4EDD-B7B0-24D33FB29D4D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B1061-60F3-4A7E-8259-F4DF88ABD8BB}" type="datetime1">
              <a:rPr lang="it-IT" smtClean="0"/>
              <a:t>18/09/2018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E4496-8D84-4EDD-B7B0-24D33FB29D4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B872-64C7-4442-AD79-6AB9B97CA097}" type="datetime1">
              <a:rPr lang="it-IT" smtClean="0"/>
              <a:t>18/09/2018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E4496-8D84-4EDD-B7B0-24D33FB29D4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F9D1-C5C3-4FFC-B2B6-B38155D8E24B}" type="datetime1">
              <a:rPr lang="it-IT" smtClean="0"/>
              <a:t>18/09/2018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E4496-8D84-4EDD-B7B0-24D33FB29D4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F7597-E16B-4317-9D28-6013CAFECEF4}" type="datetime1">
              <a:rPr lang="it-IT" smtClean="0"/>
              <a:t>18/09/2018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E4496-8D84-4EDD-B7B0-24D33FB29D4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5E4DEF30-27D4-4834-B22B-FCDD6FA7F79E}" type="datetime1">
              <a:rPr lang="it-IT" smtClean="0"/>
              <a:t>18/09/2018</a:t>
            </a:fld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C6E4496-8D84-4EDD-B7B0-24D33FB29D4D}" type="slidenum">
              <a:rPr lang="it-IT" smtClean="0"/>
              <a:t>‹N›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8535"/>
            <a:ext cx="8712967" cy="66528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E4496-8D84-4EDD-B7B0-24D33FB29D4D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1815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E4496-8D84-4EDD-B7B0-24D33FB29D4D}" type="slidenum">
              <a:rPr lang="it-IT" smtClean="0"/>
              <a:t>10</a:t>
            </a:fld>
            <a:endParaRPr lang="it-IT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437"/>
            <a:ext cx="8064896" cy="645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3271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E4496-8D84-4EDD-B7B0-24D33FB29D4D}" type="slidenum">
              <a:rPr lang="it-IT" smtClean="0"/>
              <a:t>11</a:t>
            </a:fld>
            <a:endParaRPr lang="it-IT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54951" cy="661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2105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xmlns="" id="{65EA22AB-21B7-C64F-943D-B3476B596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E4496-8D84-4EDD-B7B0-24D33FB29D4D}" type="slidenum">
              <a:rPr lang="it-IT" smtClean="0"/>
              <a:t>12</a:t>
            </a:fld>
            <a:endParaRPr lang="it-IT"/>
          </a:p>
        </p:txBody>
      </p:sp>
      <p:sp>
        <p:nvSpPr>
          <p:cNvPr id="3" name="Figura a mano libera 2">
            <a:extLst>
              <a:ext uri="{FF2B5EF4-FFF2-40B4-BE49-F238E27FC236}">
                <a16:creationId xmlns:a16="http://schemas.microsoft.com/office/drawing/2014/main" xmlns="" id="{26BB8590-3982-E541-89E1-5F36A8AD4D34}"/>
              </a:ext>
            </a:extLst>
          </p:cNvPr>
          <p:cNvSpPr/>
          <p:nvPr/>
        </p:nvSpPr>
        <p:spPr>
          <a:xfrm>
            <a:off x="2547097" y="707888"/>
            <a:ext cx="3853304" cy="2260069"/>
          </a:xfrm>
          <a:custGeom>
            <a:avLst>
              <a:gd name="f0" fmla="val 54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val 10800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10800"/>
              <a:gd name="f15" fmla="*/ f11 f1 1"/>
              <a:gd name="f16" fmla="val f14"/>
              <a:gd name="f17" fmla="+- 21600 0 f14"/>
              <a:gd name="f18" fmla="*/ f14 100 1"/>
              <a:gd name="f19" fmla="*/ f14 f12 1"/>
              <a:gd name="f20" fmla="*/ f6 f13 1"/>
              <a:gd name="f21" fmla="*/ 10800 f12 1"/>
              <a:gd name="f22" fmla="*/ 0 f13 1"/>
              <a:gd name="f23" fmla="*/ f15 1 f3"/>
              <a:gd name="f24" fmla="*/ 0 f12 1"/>
              <a:gd name="f25" fmla="*/ 10800 f13 1"/>
              <a:gd name="f26" fmla="*/ 21600 f13 1"/>
              <a:gd name="f27" fmla="*/ 21600 f12 1"/>
              <a:gd name="f28" fmla="*/ f18 1 234"/>
              <a:gd name="f29" fmla="+- f23 0 f2"/>
              <a:gd name="f30" fmla="+- f28 1700 0"/>
              <a:gd name="f31" fmla="+- 21600 0 f30"/>
              <a:gd name="f32" fmla="*/ f30 f12 1"/>
              <a:gd name="f33" fmla="*/ f30 f13 1"/>
              <a:gd name="f34" fmla="*/ f31 f12 1"/>
              <a:gd name="f35" fmla="*/ f31 f13 1"/>
            </a:gdLst>
            <a:ahLst>
              <a:ahXY gdRefX="f0" minX="f6" maxX="f8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1" y="f22"/>
              </a:cxn>
              <a:cxn ang="f29">
                <a:pos x="f24" y="f25"/>
              </a:cxn>
              <a:cxn ang="f29">
                <a:pos x="f21" y="f26"/>
              </a:cxn>
              <a:cxn ang="f29">
                <a:pos x="f27" y="f25"/>
              </a:cxn>
            </a:cxnLst>
            <a:rect l="f32" t="f33" r="f34" b="f35"/>
            <a:pathLst>
              <a:path w="21600" h="21600">
                <a:moveTo>
                  <a:pt x="f16" y="f6"/>
                </a:moveTo>
                <a:lnTo>
                  <a:pt x="f17" y="f6"/>
                </a:lnTo>
                <a:lnTo>
                  <a:pt x="f7" y="f8"/>
                </a:lnTo>
                <a:lnTo>
                  <a:pt x="f17" y="f7"/>
                </a:lnTo>
                <a:lnTo>
                  <a:pt x="f16" y="f7"/>
                </a:lnTo>
                <a:lnTo>
                  <a:pt x="f6" y="f8"/>
                </a:lnTo>
                <a:close/>
              </a:path>
            </a:pathLst>
          </a:custGeom>
          <a:solidFill>
            <a:srgbClr val="FFCC00"/>
          </a:solidFill>
          <a:ln w="0">
            <a:solidFill>
              <a:srgbClr val="FFCC00"/>
            </a:solidFill>
            <a:prstDash val="solid"/>
          </a:ln>
        </p:spPr>
        <p:txBody>
          <a:bodyPr vert="horz" wrap="none" lIns="81639" tIns="40820" rIns="81639" bIns="40820" anchor="ctr" anchorCtr="0" compatLnSpc="0"/>
          <a:lstStyle/>
          <a:p>
            <a:pPr algn="ctr" hangingPunct="0"/>
            <a:r>
              <a:rPr lang="it-IT" sz="2800" b="1" dirty="0">
                <a:solidFill>
                  <a:srgbClr val="C00000"/>
                </a:solidFill>
                <a:latin typeface="Liberation Sans" pitchFamily="18"/>
                <a:ea typeface="Microsoft YaHei" pitchFamily="2"/>
                <a:cs typeface="Mangal" pitchFamily="2"/>
              </a:rPr>
              <a:t>Sistema</a:t>
            </a:r>
          </a:p>
          <a:p>
            <a:pPr algn="ctr" hangingPunct="0"/>
            <a:r>
              <a:rPr lang="it-IT" sz="2800" b="1" dirty="0">
                <a:solidFill>
                  <a:srgbClr val="C00000"/>
                </a:solidFill>
                <a:latin typeface="Liberation Sans" pitchFamily="18"/>
                <a:ea typeface="Microsoft YaHei" pitchFamily="2"/>
                <a:cs typeface="Mangal" pitchFamily="2"/>
              </a:rPr>
              <a:t>di gestione  </a:t>
            </a:r>
          </a:p>
          <a:p>
            <a:pPr algn="ctr" hangingPunct="0"/>
            <a:r>
              <a:rPr lang="it-IT" sz="2800" b="1" dirty="0">
                <a:solidFill>
                  <a:srgbClr val="C00000"/>
                </a:solidFill>
                <a:latin typeface="Liberation Sans" pitchFamily="18"/>
                <a:ea typeface="Microsoft YaHei" pitchFamily="2"/>
                <a:cs typeface="Mangal" pitchFamily="2"/>
              </a:rPr>
              <a:t>delle competenze</a:t>
            </a:r>
            <a:endParaRPr lang="it-IT" sz="2800" b="1" dirty="0">
              <a:solidFill>
                <a:schemeClr val="tx2">
                  <a:lumMod val="75000"/>
                </a:schemeClr>
              </a:solidFill>
              <a:latin typeface="Liberation Sans" pitchFamily="18"/>
              <a:ea typeface="Microsoft YaHei" pitchFamily="2"/>
              <a:cs typeface="Mangal" pitchFamily="2"/>
            </a:endParaRPr>
          </a:p>
          <a:p>
            <a:pPr algn="ctr" hangingPunct="0"/>
            <a:endParaRPr lang="it-IT" sz="2800" b="1" dirty="0">
              <a:solidFill>
                <a:schemeClr val="tx2">
                  <a:lumMod val="75000"/>
                </a:schemeClr>
              </a:solidFill>
              <a:latin typeface="Liberation Sans" pitchFamily="18"/>
              <a:ea typeface="Microsoft YaHei" pitchFamily="2"/>
              <a:cs typeface="Mangal" pitchFamily="2"/>
            </a:endParaRPr>
          </a:p>
          <a:p>
            <a:pPr algn="ctr" hangingPunct="0"/>
            <a:endParaRPr lang="it-IT" sz="2800" b="1" dirty="0">
              <a:solidFill>
                <a:schemeClr val="tx2">
                  <a:lumMod val="75000"/>
                </a:schemeClr>
              </a:solidFill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Figura a mano libera 3">
            <a:extLst>
              <a:ext uri="{FF2B5EF4-FFF2-40B4-BE49-F238E27FC236}">
                <a16:creationId xmlns:a16="http://schemas.microsoft.com/office/drawing/2014/main" xmlns="" id="{7DEA9801-5DA9-C941-B06F-72C08AEBA17C}"/>
              </a:ext>
            </a:extLst>
          </p:cNvPr>
          <p:cNvSpPr/>
          <p:nvPr/>
        </p:nvSpPr>
        <p:spPr>
          <a:xfrm>
            <a:off x="467544" y="2836475"/>
            <a:ext cx="2565443" cy="148539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0">
            <a:solidFill>
              <a:srgbClr val="FFFFFF"/>
            </a:solidFill>
            <a:prstDash val="solid"/>
          </a:ln>
        </p:spPr>
        <p:txBody>
          <a:bodyPr vert="horz" wrap="none" lIns="81639" tIns="40820" rIns="81639" bIns="40820" anchor="ctr" anchorCtr="0" compatLnSpc="0"/>
          <a:lstStyle/>
          <a:p>
            <a:pPr algn="ctr" hangingPunct="0"/>
            <a:r>
              <a:rPr lang="it-IT" sz="2400" b="1" dirty="0">
                <a:solidFill>
                  <a:schemeClr val="bg1"/>
                </a:solidFill>
                <a:latin typeface="Liberation Sans" pitchFamily="18"/>
                <a:ea typeface="Microsoft YaHei" pitchFamily="2"/>
                <a:cs typeface="Mangal" pitchFamily="2"/>
              </a:rPr>
              <a:t>Mappatura e</a:t>
            </a:r>
          </a:p>
          <a:p>
            <a:pPr algn="ctr" hangingPunct="0"/>
            <a:r>
              <a:rPr lang="it-IT" sz="2400" b="1" dirty="0">
                <a:solidFill>
                  <a:schemeClr val="bg1"/>
                </a:solidFill>
                <a:latin typeface="Liberation Sans" pitchFamily="18"/>
                <a:ea typeface="Microsoft YaHei" pitchFamily="2"/>
                <a:cs typeface="Mangal" pitchFamily="2"/>
              </a:rPr>
              <a:t> analisi</a:t>
            </a:r>
          </a:p>
          <a:p>
            <a:pPr algn="ctr" hangingPunct="0"/>
            <a:r>
              <a:rPr lang="it-IT" sz="2400" b="1" dirty="0">
                <a:solidFill>
                  <a:schemeClr val="bg1"/>
                </a:solidFill>
                <a:latin typeface="Liberation Sans" pitchFamily="18"/>
                <a:ea typeface="Microsoft YaHei" pitchFamily="2"/>
                <a:cs typeface="Mangal" pitchFamily="2"/>
              </a:rPr>
              <a:t>competenze</a:t>
            </a:r>
          </a:p>
        </p:txBody>
      </p:sp>
      <p:sp>
        <p:nvSpPr>
          <p:cNvPr id="5" name="Figura a mano libera 4">
            <a:extLst>
              <a:ext uri="{FF2B5EF4-FFF2-40B4-BE49-F238E27FC236}">
                <a16:creationId xmlns:a16="http://schemas.microsoft.com/office/drawing/2014/main" xmlns="" id="{494B11ED-876A-3445-8CF2-235541D3460D}"/>
              </a:ext>
            </a:extLst>
          </p:cNvPr>
          <p:cNvSpPr/>
          <p:nvPr/>
        </p:nvSpPr>
        <p:spPr>
          <a:xfrm>
            <a:off x="3177606" y="3105764"/>
            <a:ext cx="2592288" cy="1440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bg2">
              <a:lumMod val="50000"/>
              <a:lumOff val="50000"/>
            </a:schemeClr>
          </a:solidFill>
          <a:ln w="0">
            <a:solidFill>
              <a:srgbClr val="FFFFFF"/>
            </a:solidFill>
            <a:prstDash val="solid"/>
          </a:ln>
        </p:spPr>
        <p:txBody>
          <a:bodyPr vert="horz" wrap="none" lIns="81639" tIns="40820" rIns="81639" bIns="40820" anchor="ctr" anchorCtr="0" compatLnSpc="0"/>
          <a:lstStyle/>
          <a:p>
            <a:pPr algn="ctr" hangingPunct="0"/>
            <a:r>
              <a:rPr lang="it-IT" sz="2400" dirty="0">
                <a:solidFill>
                  <a:schemeClr val="bg1"/>
                </a:solidFill>
                <a:latin typeface="Liberation Sans" pitchFamily="18"/>
                <a:ea typeface="Microsoft YaHei" pitchFamily="2"/>
                <a:cs typeface="Mangal" pitchFamily="2"/>
              </a:rPr>
              <a:t>dizionario</a:t>
            </a:r>
          </a:p>
          <a:p>
            <a:pPr algn="ctr" hangingPunct="0"/>
            <a:r>
              <a:rPr lang="it-IT" sz="2400" dirty="0">
                <a:solidFill>
                  <a:schemeClr val="bg1"/>
                </a:solidFill>
                <a:latin typeface="Liberation Sans" pitchFamily="18"/>
                <a:ea typeface="Microsoft YaHei" pitchFamily="2"/>
                <a:cs typeface="Mangal" pitchFamily="2"/>
              </a:rPr>
              <a:t>competenze</a:t>
            </a:r>
          </a:p>
        </p:txBody>
      </p:sp>
      <p:sp>
        <p:nvSpPr>
          <p:cNvPr id="6" name="Figura a mano libera 5">
            <a:extLst>
              <a:ext uri="{FF2B5EF4-FFF2-40B4-BE49-F238E27FC236}">
                <a16:creationId xmlns:a16="http://schemas.microsoft.com/office/drawing/2014/main" xmlns="" id="{E2AAFE7F-D245-4C44-88CA-5CD0D100C537}"/>
              </a:ext>
            </a:extLst>
          </p:cNvPr>
          <p:cNvSpPr/>
          <p:nvPr/>
        </p:nvSpPr>
        <p:spPr>
          <a:xfrm>
            <a:off x="5914513" y="2836475"/>
            <a:ext cx="2341105" cy="148539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2D050"/>
          </a:solidFill>
          <a:ln w="0">
            <a:solidFill>
              <a:srgbClr val="FFFFFF"/>
            </a:solidFill>
            <a:prstDash val="solid"/>
          </a:ln>
        </p:spPr>
        <p:txBody>
          <a:bodyPr vert="horz" wrap="none" lIns="81639" tIns="40820" rIns="81639" bIns="40820" anchor="ctr" anchorCtr="0" compatLnSpc="0"/>
          <a:lstStyle/>
          <a:p>
            <a:pPr algn="ctr" hangingPunct="0"/>
            <a:r>
              <a:rPr lang="it-IT" sz="2400" dirty="0">
                <a:solidFill>
                  <a:schemeClr val="bg1"/>
                </a:solidFill>
                <a:latin typeface="Liberation Sans" pitchFamily="18"/>
                <a:ea typeface="Microsoft YaHei" pitchFamily="2"/>
                <a:cs typeface="Mangal" pitchFamily="2"/>
              </a:rPr>
              <a:t>Repertori di</a:t>
            </a:r>
          </a:p>
          <a:p>
            <a:pPr algn="ctr" hangingPunct="0"/>
            <a:r>
              <a:rPr lang="it-IT" sz="2400" dirty="0">
                <a:solidFill>
                  <a:schemeClr val="bg1"/>
                </a:solidFill>
                <a:latin typeface="Liberation Sans" pitchFamily="18"/>
                <a:ea typeface="Microsoft YaHei" pitchFamily="2"/>
                <a:cs typeface="Mangal" pitchFamily="2"/>
              </a:rPr>
              <a:t>Comportamenti</a:t>
            </a:r>
          </a:p>
          <a:p>
            <a:pPr algn="ctr" hangingPunct="0"/>
            <a:r>
              <a:rPr lang="it-IT" sz="2400" dirty="0">
                <a:solidFill>
                  <a:schemeClr val="bg1"/>
                </a:solidFill>
                <a:latin typeface="Liberation Sans" pitchFamily="18"/>
                <a:ea typeface="Microsoft YaHei" pitchFamily="2"/>
                <a:cs typeface="Mangal" pitchFamily="2"/>
              </a:rPr>
              <a:t>osservabili</a:t>
            </a:r>
          </a:p>
        </p:txBody>
      </p:sp>
      <p:sp>
        <p:nvSpPr>
          <p:cNvPr id="7" name="Figura a mano libera 6">
            <a:extLst>
              <a:ext uri="{FF2B5EF4-FFF2-40B4-BE49-F238E27FC236}">
                <a16:creationId xmlns:a16="http://schemas.microsoft.com/office/drawing/2014/main" xmlns="" id="{70BA9864-CE57-D843-85D2-88B84CE2863D}"/>
              </a:ext>
            </a:extLst>
          </p:cNvPr>
          <p:cNvSpPr/>
          <p:nvPr/>
        </p:nvSpPr>
        <p:spPr>
          <a:xfrm>
            <a:off x="3298165" y="4908433"/>
            <a:ext cx="2351169" cy="150496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B0F0"/>
          </a:solidFill>
          <a:ln w="0">
            <a:solidFill>
              <a:srgbClr val="FFFFFF"/>
            </a:solidFill>
            <a:prstDash val="solid"/>
          </a:ln>
        </p:spPr>
        <p:txBody>
          <a:bodyPr vert="horz" wrap="none" lIns="81639" tIns="40820" rIns="81639" bIns="40820" anchor="ctr" anchorCtr="0" compatLnSpc="0"/>
          <a:lstStyle/>
          <a:p>
            <a:pPr algn="ctr" hangingPunct="0"/>
            <a:r>
              <a:rPr lang="it-IT" sz="2400" dirty="0">
                <a:solidFill>
                  <a:schemeClr val="bg1"/>
                </a:solidFill>
                <a:latin typeface="Liberation Sans" pitchFamily="18"/>
                <a:ea typeface="Microsoft YaHei" pitchFamily="2"/>
                <a:cs typeface="Mangal" pitchFamily="2"/>
              </a:rPr>
              <a:t>Banca delle </a:t>
            </a:r>
          </a:p>
          <a:p>
            <a:pPr algn="ctr" hangingPunct="0"/>
            <a:r>
              <a:rPr lang="it-IT" sz="2400" dirty="0">
                <a:solidFill>
                  <a:schemeClr val="bg1"/>
                </a:solidFill>
                <a:latin typeface="Liberation Sans" pitchFamily="18"/>
                <a:ea typeface="Microsoft YaHei" pitchFamily="2"/>
                <a:cs typeface="Mangal" pitchFamily="2"/>
              </a:rPr>
              <a:t>competenze</a:t>
            </a: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xmlns="" id="{33AA63AE-6A95-4B41-9D11-5F3B95EC81F3}"/>
              </a:ext>
            </a:extLst>
          </p:cNvPr>
          <p:cNvSpPr/>
          <p:nvPr/>
        </p:nvSpPr>
        <p:spPr>
          <a:xfrm>
            <a:off x="467544" y="2276872"/>
            <a:ext cx="8208912" cy="2880320"/>
          </a:xfrm>
          <a:prstGeom prst="ellipse">
            <a:avLst/>
          </a:prstGeom>
          <a:noFill/>
          <a:ln w="1492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xmlns="" id="{25EFEE4B-18B0-3844-BF39-40BD47B8B982}"/>
              </a:ext>
            </a:extLst>
          </p:cNvPr>
          <p:cNvSpPr/>
          <p:nvPr/>
        </p:nvSpPr>
        <p:spPr>
          <a:xfrm>
            <a:off x="467544" y="2690407"/>
            <a:ext cx="2606285" cy="1909011"/>
          </a:xfrm>
          <a:prstGeom prst="ellipse">
            <a:avLst/>
          </a:prstGeom>
          <a:noFill/>
          <a:ln w="2000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Saetta 9">
            <a:extLst>
              <a:ext uri="{FF2B5EF4-FFF2-40B4-BE49-F238E27FC236}">
                <a16:creationId xmlns:a16="http://schemas.microsoft.com/office/drawing/2014/main" xmlns="" id="{BC9990F3-9860-4A4C-B7B6-1D642FA4E707}"/>
              </a:ext>
            </a:extLst>
          </p:cNvPr>
          <p:cNvSpPr/>
          <p:nvPr/>
        </p:nvSpPr>
        <p:spPr>
          <a:xfrm>
            <a:off x="473719" y="1124744"/>
            <a:ext cx="929930" cy="1434180"/>
          </a:xfrm>
          <a:prstGeom prst="lightningBol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9362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3. Il processo di validazione sul campo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E4496-8D84-4EDD-B7B0-24D33FB29D4D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0562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E4496-8D84-4EDD-B7B0-24D33FB29D4D}" type="slidenum">
              <a:rPr lang="it-IT" smtClean="0"/>
              <a:t>14</a:t>
            </a:fld>
            <a:endParaRPr lang="it-IT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29643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4781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E4496-8D84-4EDD-B7B0-24D33FB29D4D}" type="slidenum">
              <a:rPr lang="it-IT" smtClean="0"/>
              <a:t>15</a:t>
            </a:fld>
            <a:endParaRPr lang="it-IT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5377"/>
            <a:ext cx="8640960" cy="653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con angoli arrotondati in diagonale 4">
            <a:extLst>
              <a:ext uri="{FF2B5EF4-FFF2-40B4-BE49-F238E27FC236}">
                <a16:creationId xmlns:a16="http://schemas.microsoft.com/office/drawing/2014/main" xmlns="" id="{3C0709EB-3A11-7A4F-ADF3-1DEA615D7C89}"/>
              </a:ext>
            </a:extLst>
          </p:cNvPr>
          <p:cNvSpPr/>
          <p:nvPr/>
        </p:nvSpPr>
        <p:spPr>
          <a:xfrm>
            <a:off x="5292080" y="2780928"/>
            <a:ext cx="2963538" cy="93610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i="1" dirty="0">
                <a:solidFill>
                  <a:schemeClr val="tx1"/>
                </a:solidFill>
              </a:rPr>
              <a:t>Lo sviluppo del modello di analisi</a:t>
            </a:r>
          </a:p>
        </p:txBody>
      </p:sp>
    </p:spTree>
    <p:extLst>
      <p:ext uri="{BB962C8B-B14F-4D97-AF65-F5344CB8AC3E}">
        <p14:creationId xmlns:p14="http://schemas.microsoft.com/office/powerpoint/2010/main" val="28031607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2316333"/>
          </a:xfrm>
        </p:spPr>
        <p:txBody>
          <a:bodyPr>
            <a:normAutofit fontScale="90000"/>
          </a:bodyPr>
          <a:lstStyle/>
          <a:p>
            <a:r>
              <a:rPr lang="it-IT" dirty="0"/>
              <a:t>4. Risultati ottenuti: qualche esempio relativo alla famiglia professionale «amministrativa» e «tecnica»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E4496-8D84-4EDD-B7B0-24D33FB29D4D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0835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971600" y="548680"/>
            <a:ext cx="7315200" cy="588141"/>
          </a:xfrm>
        </p:spPr>
        <p:txBody>
          <a:bodyPr>
            <a:normAutofit fontScale="90000"/>
          </a:bodyPr>
          <a:lstStyle/>
          <a:p>
            <a:r>
              <a:rPr lang="it-IT" dirty="0"/>
              <a:t>Indagine sulle P.O.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914400" y="1196752"/>
            <a:ext cx="7315200" cy="5472607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pPr marL="45720" indent="0" fontAlgn="ctr">
              <a:buNone/>
            </a:pPr>
            <a:r>
              <a:rPr lang="it-IT" sz="2400" u="sng" dirty="0"/>
              <a:t>AREA DELLA COMPETENZA RELAZIONALE: un esempio di </a:t>
            </a:r>
            <a:r>
              <a:rPr lang="it-IT" sz="2400" u="sng" dirty="0" err="1"/>
              <a:t>check</a:t>
            </a:r>
            <a:r>
              <a:rPr lang="it-IT" sz="2400" u="sng" dirty="0"/>
              <a:t> list</a:t>
            </a:r>
            <a:r>
              <a:rPr lang="it-IT" sz="2400" dirty="0"/>
              <a:t/>
            </a:r>
            <a:br>
              <a:rPr lang="it-IT" sz="2400" dirty="0"/>
            </a:br>
            <a:endParaRPr lang="it-IT" sz="2400" dirty="0"/>
          </a:p>
          <a:p>
            <a:pPr marL="45720" indent="0" fontAlgn="ctr">
              <a:buNone/>
            </a:pPr>
            <a:r>
              <a:rPr lang="it-IT" dirty="0"/>
              <a:t>1) agisce per costruire una relazione utile</a:t>
            </a:r>
          </a:p>
          <a:p>
            <a:pPr marL="45720" indent="0" fontAlgn="ctr">
              <a:buNone/>
            </a:pPr>
            <a:r>
              <a:rPr lang="it-IT" dirty="0"/>
              <a:t>2) diffonde rapidamente tra i colleghi notizie e informazioni rilevanti per il contesto organizzativo</a:t>
            </a:r>
          </a:p>
          <a:p>
            <a:pPr marL="45720" indent="0" fontAlgn="ctr">
              <a:buNone/>
            </a:pPr>
            <a:r>
              <a:rPr lang="it-IT" dirty="0"/>
              <a:t>3) ascolta e comprende i bisogni dell'altro proponendo soluzioni coerenti con gli stessi</a:t>
            </a:r>
          </a:p>
          <a:p>
            <a:pPr marL="45720" indent="0" fontAlgn="ctr">
              <a:buNone/>
            </a:pPr>
            <a:r>
              <a:rPr lang="it-IT" dirty="0"/>
              <a:t>4) adatta la forma e i contenuti della comunicazione al destinatario</a:t>
            </a:r>
          </a:p>
          <a:p>
            <a:pPr marL="45720" indent="0" fontAlgn="ctr">
              <a:buNone/>
            </a:pPr>
            <a:r>
              <a:rPr lang="it-IT" dirty="0"/>
              <a:t>5) modula i diversi linguaggi e strumenti comunicativi in relazione ai diversi contenuti da veicolare</a:t>
            </a:r>
          </a:p>
          <a:p>
            <a:pPr marL="45720" indent="0" fontAlgn="ctr">
              <a:buNone/>
            </a:pPr>
            <a:r>
              <a:rPr lang="it-IT" dirty="0"/>
              <a:t>6) agisce attivamente nel contesto lavorativo coinvolgendo i colleghi</a:t>
            </a:r>
          </a:p>
          <a:p>
            <a:pPr marL="45720" indent="0" fontAlgn="ctr">
              <a:buNone/>
            </a:pPr>
            <a:r>
              <a:rPr lang="it-IT" dirty="0"/>
              <a:t>7) ascolta e trova le convergenze tra diversi punti di vista, esigenze, obiettivi</a:t>
            </a:r>
          </a:p>
          <a:p>
            <a:pPr marL="45720" indent="0" fontAlgn="ctr">
              <a:buNone/>
            </a:pPr>
            <a:r>
              <a:rPr lang="it-IT" dirty="0"/>
              <a:t>8) riconosce e valorizza gli altrui contributi</a:t>
            </a:r>
          </a:p>
          <a:p>
            <a:pPr marL="45720" indent="0" fontAlgn="ctr">
              <a:buNone/>
            </a:pPr>
            <a:r>
              <a:rPr lang="it-IT" dirty="0"/>
              <a:t>9) utilizza un linguaggio non giudicante</a:t>
            </a:r>
          </a:p>
          <a:p>
            <a:pPr marL="45720" indent="0" fontAlgn="ctr">
              <a:buNone/>
            </a:pPr>
            <a:r>
              <a:rPr lang="it-IT" dirty="0"/>
              <a:t>10) dimostra disponibilità ed ascolto all'utenza interna/esterna e fornisce una risposta adeguata alle sue richieste</a:t>
            </a:r>
          </a:p>
          <a:p>
            <a:pPr marL="45720" indent="0" fontAlgn="ctr">
              <a:buNone/>
            </a:pPr>
            <a:r>
              <a:rPr lang="it-IT" dirty="0"/>
              <a:t>11) è chiaro, esaustivo e rispettoso dei tempi nel corso di incontri e riunioni</a:t>
            </a:r>
          </a:p>
          <a:p>
            <a:pPr marL="45720" indent="0" fontAlgn="ctr">
              <a:buNone/>
            </a:pPr>
            <a:r>
              <a:rPr lang="it-IT" dirty="0"/>
              <a:t>12) è essenziale, incisivo e sintetico nell'attività di reporting ai propri superiori</a:t>
            </a:r>
          </a:p>
          <a:p>
            <a:endParaRPr 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E4496-8D84-4EDD-B7B0-24D33FB29D4D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0970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E4496-8D84-4EDD-B7B0-24D33FB29D4D}" type="slidenum">
              <a:rPr lang="it-IT" smtClean="0"/>
              <a:t>18</a:t>
            </a:fld>
            <a:endParaRPr lang="it-IT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784976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91529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xmlns="" id="{9B6F0C60-DAD0-1743-A375-8237951DD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482" y="484188"/>
            <a:ext cx="7542610" cy="568548"/>
          </a:xfrm>
        </p:spPr>
        <p:txBody>
          <a:bodyPr>
            <a:normAutofit fontScale="90000"/>
          </a:bodyPr>
          <a:lstStyle/>
          <a:p>
            <a:r>
              <a:rPr lang="it-IT" sz="2800" b="1" i="1" dirty="0"/>
              <a:t>Categorizzazione delle competenze per la famiglia professionale «tecnica» (1)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617BD97E-9709-A849-AAD1-8EA23AC4CA8A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802482" y="1268760"/>
            <a:ext cx="2977430" cy="5184576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/>
              <a:t>Area relazionale</a:t>
            </a:r>
          </a:p>
          <a:p>
            <a:endParaRPr lang="it-IT" b="1" dirty="0"/>
          </a:p>
          <a:p>
            <a:pPr marL="0" indent="0">
              <a:buNone/>
            </a:pPr>
            <a:r>
              <a:rPr lang="it-IT" altLang="it-IT" dirty="0"/>
              <a:t>Gestione della complessità relazionale nell’organizzazione (sul piano emotivo e cognitivo, pro-socialità)</a:t>
            </a:r>
          </a:p>
          <a:p>
            <a:pPr marL="0" indent="0">
              <a:buNone/>
            </a:pPr>
            <a:endParaRPr lang="it-IT" altLang="it-IT" dirty="0"/>
          </a:p>
          <a:p>
            <a:pPr marL="0" indent="0">
              <a:buNone/>
            </a:pPr>
            <a:r>
              <a:rPr lang="it-IT" dirty="0"/>
              <a:t>Orientamento all’utenza</a:t>
            </a:r>
          </a:p>
          <a:p>
            <a:pPr marL="0" indent="0">
              <a:buNone/>
            </a:pPr>
            <a:endParaRPr lang="it-IT" i="1" dirty="0"/>
          </a:p>
          <a:p>
            <a:pPr marL="0" indent="0">
              <a:buNone/>
            </a:pPr>
            <a:endParaRPr lang="it-IT" sz="1800" i="1" dirty="0"/>
          </a:p>
          <a:p>
            <a:pPr marL="0" indent="0">
              <a:buNone/>
            </a:pPr>
            <a:r>
              <a:rPr lang="it-IT" sz="1800" i="1" dirty="0"/>
              <a:t>gestione di strumenti multipli di comunicazione (e la «pressione comunicativa»)</a:t>
            </a:r>
          </a:p>
          <a:p>
            <a:pPr marL="0" indent="0">
              <a:buNone/>
            </a:pPr>
            <a:endParaRPr lang="it-IT" i="1" dirty="0"/>
          </a:p>
          <a:p>
            <a:pPr marL="457200" indent="-457200">
              <a:buAutoNum type="arabicPeriod" startAt="12"/>
            </a:pPr>
            <a:endParaRPr lang="it-IT" b="1" dirty="0"/>
          </a:p>
          <a:p>
            <a:endParaRPr lang="it-IT" altLang="it-IT" dirty="0"/>
          </a:p>
          <a:p>
            <a:endParaRPr lang="it-IT" b="1" dirty="0"/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xmlns="" id="{05AC9A92-30D0-374D-8685-4AFFC33D2814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3923928" y="1268760"/>
            <a:ext cx="4421163" cy="5184576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sz="2600" b="1" dirty="0"/>
              <a:t>Area realizzativa</a:t>
            </a:r>
          </a:p>
          <a:p>
            <a:endParaRPr lang="it-IT" altLang="it-IT" sz="2300" dirty="0"/>
          </a:p>
          <a:p>
            <a:r>
              <a:rPr lang="it-IT" altLang="it-IT" sz="2300" dirty="0"/>
              <a:t>Autonomia (spirito di iniziativa e decisionalità)</a:t>
            </a:r>
            <a:endParaRPr lang="it-IT" sz="2300" b="1" dirty="0"/>
          </a:p>
          <a:p>
            <a:r>
              <a:rPr lang="it-IT" altLang="it-IT" sz="2300" dirty="0"/>
              <a:t>Conoscenza delle funzioni e delle «competenze» dei colleghi</a:t>
            </a:r>
          </a:p>
          <a:p>
            <a:r>
              <a:rPr lang="it-IT" altLang="it-IT" sz="2300" dirty="0"/>
              <a:t>Capacità di saper trovare le informazioni (con le relative fonti, anche digitali) e gli interlocutori «giusti» interni ed esterni</a:t>
            </a:r>
          </a:p>
          <a:p>
            <a:r>
              <a:rPr lang="it-IT" altLang="it-IT" sz="2300" dirty="0"/>
              <a:t>Orientamento al risultato</a:t>
            </a:r>
          </a:p>
          <a:p>
            <a:r>
              <a:rPr lang="it-IT" altLang="it-IT" sz="2300" dirty="0"/>
              <a:t>Orientamento al </a:t>
            </a:r>
            <a:r>
              <a:rPr lang="it-IT" altLang="it-IT" sz="2300" dirty="0" err="1"/>
              <a:t>problem</a:t>
            </a:r>
            <a:r>
              <a:rPr lang="it-IT" altLang="it-IT" sz="2300" dirty="0"/>
              <a:t> </a:t>
            </a:r>
            <a:r>
              <a:rPr lang="it-IT" altLang="it-IT" sz="2300" dirty="0" err="1"/>
              <a:t>solving</a:t>
            </a:r>
            <a:endParaRPr lang="it-IT" altLang="it-IT" sz="2300" dirty="0"/>
          </a:p>
          <a:p>
            <a:r>
              <a:rPr lang="it-IT" altLang="it-IT" sz="2300" dirty="0"/>
              <a:t>Capacità di «negoziazione» (anche a tutela degli interessi dell’Ente)</a:t>
            </a:r>
          </a:p>
          <a:p>
            <a:r>
              <a:rPr lang="it-IT" sz="2300" dirty="0"/>
              <a:t>saper trasformare dati in informazioni</a:t>
            </a:r>
            <a:endParaRPr lang="it-IT" altLang="it-IT" sz="2300" dirty="0"/>
          </a:p>
          <a:p>
            <a:endParaRPr lang="it-IT" sz="2300" dirty="0"/>
          </a:p>
          <a:p>
            <a:r>
              <a:rPr lang="it-IT" sz="2300" i="1" dirty="0"/>
              <a:t>gestione di strumenti multipli di comunicazione (e la «pressione comunicativa»)</a:t>
            </a:r>
          </a:p>
          <a:p>
            <a:endParaRPr lang="it-IT" altLang="it-IT" sz="1800" dirty="0"/>
          </a:p>
          <a:p>
            <a:endParaRPr lang="it-IT" altLang="it-IT" dirty="0"/>
          </a:p>
          <a:p>
            <a:endParaRPr lang="it-IT" altLang="it-IT" dirty="0"/>
          </a:p>
          <a:p>
            <a:endParaRPr lang="it-IT" altLang="it-IT" dirty="0"/>
          </a:p>
          <a:p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604555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060848"/>
            <a:ext cx="7315200" cy="3050801"/>
          </a:xfrm>
        </p:spPr>
        <p:txBody>
          <a:bodyPr>
            <a:noAutofit/>
          </a:bodyPr>
          <a:lstStyle/>
          <a:p>
            <a:r>
              <a:rPr lang="it-IT" dirty="0"/>
              <a:t>Sistema delle competenze per la gestione delle risorse umane nel lavoro 4.0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  <a:p>
            <a:r>
              <a:rPr lang="it-IT" dirty="0"/>
              <a:t>A cura di Arduino </a:t>
            </a:r>
            <a:r>
              <a:rPr lang="it-IT" dirty="0" err="1"/>
              <a:t>Salatin</a:t>
            </a:r>
            <a:r>
              <a:rPr lang="it-IT" dirty="0"/>
              <a:t> (IUSVE)</a:t>
            </a:r>
          </a:p>
        </p:txBody>
      </p:sp>
    </p:spTree>
    <p:extLst>
      <p:ext uri="{BB962C8B-B14F-4D97-AF65-F5344CB8AC3E}">
        <p14:creationId xmlns:p14="http://schemas.microsoft.com/office/powerpoint/2010/main" val="42686279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AE75956-7DA1-2946-8964-7F5D47A10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482" y="484188"/>
            <a:ext cx="7542610" cy="568548"/>
          </a:xfrm>
        </p:spPr>
        <p:txBody>
          <a:bodyPr>
            <a:normAutofit fontScale="90000"/>
          </a:bodyPr>
          <a:lstStyle/>
          <a:p>
            <a:r>
              <a:rPr lang="it-IT" sz="2800" b="1" i="1" dirty="0"/>
              <a:t>Categorizzazione delle competenze per la famiglia professionale «tecnica» </a:t>
            </a:r>
            <a:r>
              <a:rPr lang="it-IT" sz="2800" b="1" dirty="0"/>
              <a:t>(2)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9064F87E-AB46-7748-BF8E-AA68828B3C6E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802482" y="1412776"/>
            <a:ext cx="3049438" cy="4859437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/>
              <a:t>Area dell’efficacia personale</a:t>
            </a:r>
          </a:p>
          <a:p>
            <a:endParaRPr lang="it-IT" b="1" dirty="0">
              <a:solidFill>
                <a:srgbClr val="00B050"/>
              </a:solidFill>
            </a:endParaRPr>
          </a:p>
          <a:p>
            <a:r>
              <a:rPr lang="it-IT" altLang="it-IT" dirty="0"/>
              <a:t>Gestione dei processi decisionali complessi</a:t>
            </a:r>
          </a:p>
          <a:p>
            <a:endParaRPr lang="it-IT" altLang="it-IT" dirty="0"/>
          </a:p>
          <a:p>
            <a:r>
              <a:rPr lang="it-IT" altLang="it-IT" dirty="0"/>
              <a:t>Gestione del tempo</a:t>
            </a:r>
          </a:p>
          <a:p>
            <a:endParaRPr lang="it-IT" dirty="0"/>
          </a:p>
          <a:p>
            <a:r>
              <a:rPr lang="it-IT" dirty="0"/>
              <a:t>Apprendere ad apprendere</a:t>
            </a:r>
          </a:p>
          <a:p>
            <a:endParaRPr lang="it-IT" altLang="it-IT" dirty="0"/>
          </a:p>
          <a:p>
            <a:endParaRPr lang="it-IT" altLang="it-IT" dirty="0"/>
          </a:p>
          <a:p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2750EA99-6DB9-EA47-B24C-B70E784F2006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3923928" y="1412776"/>
            <a:ext cx="4420794" cy="4859437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sz="2400" b="1" dirty="0"/>
              <a:t>Area tecnico-professionale</a:t>
            </a:r>
          </a:p>
          <a:p>
            <a:endParaRPr lang="it-IT" altLang="it-IT" sz="2000" dirty="0"/>
          </a:p>
          <a:p>
            <a:pPr marL="342900" indent="-342900"/>
            <a:r>
              <a:rPr lang="it-IT" altLang="it-IT" sz="2200" dirty="0"/>
              <a:t>Conoscenza aggiornata della normativa, anche ai fini dell’elaborazione di elaborati tecnici e/o di eventuali collaborazioni per la redazione degli atti</a:t>
            </a:r>
          </a:p>
          <a:p>
            <a:pPr marL="342900" indent="-342900"/>
            <a:r>
              <a:rPr lang="it-IT" altLang="it-IT" sz="2200" dirty="0"/>
              <a:t>Capacità di progettazione tecnica complessa (compresa la presa in carico delle possibili dimensioni sociali e/o politiche)</a:t>
            </a:r>
            <a:endParaRPr lang="it-IT" sz="2200" dirty="0"/>
          </a:p>
          <a:p>
            <a:pPr marL="342900" indent="-342900"/>
            <a:r>
              <a:rPr lang="it-IT" sz="2200" dirty="0"/>
              <a:t>Saper formalizzare, scrivere, catalogare, ricostruire (in base a specifiche e/o normative esistenti) – scrivere in modo chiaro e comprensibile</a:t>
            </a:r>
          </a:p>
          <a:p>
            <a:pPr marL="342900" indent="-342900"/>
            <a:r>
              <a:rPr lang="it-IT" sz="2200" dirty="0"/>
              <a:t>saper trasformare dati in informazioni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827955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5. Sviluppi previsti e opportunità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E4496-8D84-4EDD-B7B0-24D33FB29D4D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21310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xmlns="" id="{CC81EBC0-7130-8A41-A869-6D1D9C7C4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660149"/>
          </a:xfrm>
        </p:spPr>
        <p:txBody>
          <a:bodyPr>
            <a:normAutofit fontScale="90000"/>
          </a:bodyPr>
          <a:lstStyle/>
          <a:p>
            <a:r>
              <a:rPr lang="it-IT" dirty="0"/>
              <a:t>Passi ulteriori previsti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xmlns="" id="{FB7A7541-DA85-054B-8EBA-68AF1F6B4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564905"/>
            <a:ext cx="7315200" cy="3744456"/>
          </a:xfrm>
        </p:spPr>
        <p:txBody>
          <a:bodyPr>
            <a:noAutofit/>
          </a:bodyPr>
          <a:lstStyle/>
          <a:p>
            <a:r>
              <a:rPr lang="it-IT" sz="2400" dirty="0"/>
              <a:t>Focus </a:t>
            </a:r>
            <a:r>
              <a:rPr lang="it-IT" sz="2400" dirty="0" err="1"/>
              <a:t>group</a:t>
            </a:r>
            <a:r>
              <a:rPr lang="it-IT" sz="2400" dirty="0"/>
              <a:t> di validazione delle competenze per l’area tecnica</a:t>
            </a:r>
          </a:p>
          <a:p>
            <a:endParaRPr lang="it-IT" sz="2400" dirty="0"/>
          </a:p>
          <a:p>
            <a:r>
              <a:rPr lang="it-IT" sz="2400" dirty="0"/>
              <a:t>Mappatura delle competenze  per un’altra area (es. servizi educativi)</a:t>
            </a:r>
          </a:p>
          <a:p>
            <a:endParaRPr lang="it-IT" sz="2400" dirty="0"/>
          </a:p>
          <a:p>
            <a:r>
              <a:rPr lang="it-IT" sz="2400" dirty="0"/>
              <a:t>Elaborazione dizionario integrato delle competenze (per area per livelli professionali, per tipologia di competenze, …)</a:t>
            </a:r>
          </a:p>
          <a:p>
            <a:endParaRPr lang="it-IT" sz="2400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xmlns="" id="{BE4547AD-FD56-1440-95C6-65EBF9060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E4496-8D84-4EDD-B7B0-24D33FB29D4D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32803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914400" y="548680"/>
            <a:ext cx="7315200" cy="588141"/>
          </a:xfrm>
        </p:spPr>
        <p:txBody>
          <a:bodyPr>
            <a:normAutofit fontScale="90000"/>
          </a:bodyPr>
          <a:lstStyle/>
          <a:p>
            <a:r>
              <a:rPr lang="it-IT" dirty="0"/>
              <a:t>Possibili sviluppi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914400" y="1431142"/>
            <a:ext cx="7315200" cy="5022193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it-IT" sz="2400" dirty="0"/>
              <a:t>Validazione delle «competenze core distintive» (con relativo dizionario) con l’alta direzione ai fini:</a:t>
            </a:r>
          </a:p>
          <a:p>
            <a:pPr marL="45720" indent="0">
              <a:buNone/>
            </a:pPr>
            <a:r>
              <a:rPr lang="it-IT" sz="2400" dirty="0"/>
              <a:t>➔ implementare il sistema di valutazione (es. </a:t>
            </a:r>
            <a:r>
              <a:rPr lang="it-IT" sz="2400" dirty="0" err="1"/>
              <a:t>check</a:t>
            </a:r>
            <a:r>
              <a:rPr lang="it-IT" sz="2400" dirty="0"/>
              <a:t> list comportamenti osservabili)</a:t>
            </a:r>
          </a:p>
          <a:p>
            <a:pPr marL="45720" indent="0">
              <a:buNone/>
            </a:pPr>
            <a:r>
              <a:rPr lang="it-IT" sz="2400" dirty="0"/>
              <a:t>➔ migliorare la selezione in entrata di nuovo personale da assumere (es. lista delle competenze da valutare nei candidati)</a:t>
            </a:r>
          </a:p>
          <a:p>
            <a:pPr marL="45720" indent="0">
              <a:buNone/>
            </a:pPr>
            <a:r>
              <a:rPr lang="it-IT" sz="2400" dirty="0"/>
              <a:t>➔ supportare la Pianificazione offerta formativa (es. ad integrazione delle interviste ai Direttori per Piano triennale 2017-19)</a:t>
            </a:r>
          </a:p>
          <a:p>
            <a:pPr marL="45720" indent="0">
              <a:buNone/>
            </a:pPr>
            <a:r>
              <a:rPr lang="it-IT" sz="2400" dirty="0"/>
              <a:t>➔ sostenere lo Sviluppo organizzativo (per una ricaduta reciproca con mappatura processi ente 2016-17)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E4496-8D84-4EDD-B7B0-24D33FB29D4D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46668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C3D28F0-7E0C-4441-B8AD-F6A732B05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404664"/>
            <a:ext cx="8003232" cy="1354162"/>
          </a:xfrm>
        </p:spPr>
        <p:txBody>
          <a:bodyPr>
            <a:normAutofit fontScale="90000"/>
          </a:bodyPr>
          <a:lstStyle/>
          <a:p>
            <a:r>
              <a:rPr lang="it-IT" sz="3100" b="1" dirty="0"/>
              <a:t>ESEMPIO</a:t>
            </a:r>
            <a:r>
              <a:rPr lang="it-IT" sz="2800" b="1" dirty="0"/>
              <a:t>:  le competenze richieste in un recente avviso pubblico di selezione di personale a </a:t>
            </a:r>
            <a:r>
              <a:rPr lang="it-IT" sz="2800" b="1" dirty="0" err="1"/>
              <a:t>t.d</a:t>
            </a:r>
            <a:r>
              <a:rPr lang="it-IT" sz="2800" b="1" dirty="0"/>
              <a:t>.</a:t>
            </a:r>
            <a:br>
              <a:rPr lang="it-IT" sz="2800" b="1" dirty="0"/>
            </a:br>
            <a:r>
              <a:rPr lang="it-IT" sz="1100" b="1" dirty="0"/>
              <a:t>Avviso pubblico di procedura selettiva/comparativa per il conferimento di un incarico a tempo determinato ai sensi dell'art. 110, c. 1 del </a:t>
            </a:r>
            <a:r>
              <a:rPr lang="it-IT" sz="1100" b="1" dirty="0" err="1"/>
              <a:t>D.Lgs</a:t>
            </a:r>
            <a:r>
              <a:rPr lang="it-IT" sz="1100" b="1" dirty="0"/>
              <a:t> n. 267/2000 per 12 mesi prorogabile fino alla scadenza del mandato del Sindaco di 1 unità di qualifica dirigenziale da assegnare al Settore </a:t>
            </a:r>
            <a:r>
              <a:rPr lang="it-IT" sz="1100" b="1" dirty="0" err="1"/>
              <a:t>Societa</a:t>
            </a:r>
            <a:r>
              <a:rPr lang="it-IT" sz="1100" b="1" dirty="0"/>
              <a:t>̀, Organismi Partecipati, Istituzioni, Fondazioni e Enti Esterni. </a:t>
            </a:r>
            <a:endParaRPr lang="it-IT" sz="11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35E52DB6-FD08-0344-A027-9706BC273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916832"/>
            <a:ext cx="8064896" cy="4752528"/>
          </a:xfr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i="1" dirty="0"/>
              <a:t>Le competenze </a:t>
            </a:r>
            <a:r>
              <a:rPr lang="it-IT" b="1" i="1" dirty="0"/>
              <a:t>tecniche </a:t>
            </a:r>
            <a:r>
              <a:rPr lang="it-IT" i="1" dirty="0"/>
              <a:t>richieste sono le seguenti: </a:t>
            </a:r>
          </a:p>
          <a:p>
            <a:r>
              <a:rPr lang="it-IT" i="1" dirty="0"/>
              <a:t>conoscenza approfondita della disciplina del funzionamento delle amministrazioni pubbliche e della normativa collegata; </a:t>
            </a:r>
          </a:p>
          <a:p>
            <a:r>
              <a:rPr lang="it-IT" i="1" dirty="0"/>
              <a:t>competenze tecnico-specialistiche nelle tematiche, nelle </a:t>
            </a:r>
            <a:r>
              <a:rPr lang="it-IT" i="1" dirty="0" err="1"/>
              <a:t>attivita</a:t>
            </a:r>
            <a:r>
              <a:rPr lang="it-IT" i="1" dirty="0"/>
              <a:t>̀ e nelle linee di intervento che afferiscono al Settore </a:t>
            </a:r>
            <a:r>
              <a:rPr lang="it-IT" i="1" dirty="0" err="1"/>
              <a:t>Societa</a:t>
            </a:r>
            <a:r>
              <a:rPr lang="it-IT" i="1" dirty="0"/>
              <a:t>̀, Organismi Partecipati, Istituzioni, Fondazioni e Enti Esterni; </a:t>
            </a:r>
          </a:p>
          <a:p>
            <a:endParaRPr lang="it-IT" i="1" dirty="0"/>
          </a:p>
          <a:p>
            <a:pPr marL="0" indent="0">
              <a:buNone/>
            </a:pPr>
            <a:r>
              <a:rPr lang="it-IT" i="1" dirty="0"/>
              <a:t>Le competenze </a:t>
            </a:r>
            <a:r>
              <a:rPr lang="it-IT" b="1" i="1" dirty="0"/>
              <a:t>trasversali </a:t>
            </a:r>
            <a:r>
              <a:rPr lang="it-IT" i="1" dirty="0"/>
              <a:t>richieste sono riferite alle seguenti macro- categorie: </a:t>
            </a:r>
          </a:p>
          <a:p>
            <a:r>
              <a:rPr lang="it-IT" i="1" dirty="0"/>
              <a:t>la capacità decisionale; </a:t>
            </a:r>
          </a:p>
          <a:p>
            <a:r>
              <a:rPr lang="it-IT" i="1" dirty="0"/>
              <a:t>la capacità di gestire efficacemente le risorse assegnate; </a:t>
            </a:r>
          </a:p>
          <a:p>
            <a:r>
              <a:rPr lang="it-IT" i="1" dirty="0"/>
              <a:t>la capacità di governare la rete di relazioni, siano esse interne o esterne; </a:t>
            </a:r>
          </a:p>
          <a:p>
            <a:r>
              <a:rPr lang="it-IT" i="1" dirty="0"/>
              <a:t>la capacità di gestire efficacemente le situazioni stressanti e conflittuali; </a:t>
            </a:r>
          </a:p>
          <a:p>
            <a:r>
              <a:rPr lang="it-IT" i="1" dirty="0"/>
              <a:t>la capacità di essere flessibili e di gestire la </a:t>
            </a:r>
            <a:r>
              <a:rPr lang="it-IT" i="1" dirty="0" err="1"/>
              <a:t>complessita</a:t>
            </a:r>
            <a:r>
              <a:rPr lang="it-IT" i="1" dirty="0"/>
              <a:t>̀. </a:t>
            </a:r>
          </a:p>
          <a:p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3332850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Sommario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60070" indent="-514350">
              <a:buFont typeface="+mj-lt"/>
              <a:buAutoNum type="arabicPeriod"/>
            </a:pPr>
            <a:r>
              <a:rPr lang="it-IT" sz="2800" dirty="0"/>
              <a:t>Il caso di riferimento: il «sistema delle competenze» del Comune di Venezia</a:t>
            </a:r>
          </a:p>
          <a:p>
            <a:pPr marL="560070" indent="-514350">
              <a:buFont typeface="+mj-lt"/>
              <a:buAutoNum type="arabicPeriod"/>
            </a:pPr>
            <a:r>
              <a:rPr lang="it-IT" sz="2800" dirty="0"/>
              <a:t>Il modello: approccio, obiettivi e strumenti </a:t>
            </a:r>
          </a:p>
          <a:p>
            <a:pPr marL="560070" indent="-514350">
              <a:buFont typeface="+mj-lt"/>
              <a:buAutoNum type="arabicPeriod"/>
            </a:pPr>
            <a:r>
              <a:rPr lang="it-IT" sz="2800" dirty="0"/>
              <a:t>Il processo di validazione sul campo </a:t>
            </a:r>
          </a:p>
          <a:p>
            <a:pPr marL="560070" indent="-514350">
              <a:buFont typeface="+mj-lt"/>
              <a:buAutoNum type="arabicPeriod"/>
            </a:pPr>
            <a:r>
              <a:rPr lang="it-IT" sz="2800" dirty="0"/>
              <a:t>Risultati ottenuti: qualche esempio</a:t>
            </a:r>
          </a:p>
          <a:p>
            <a:pPr marL="560070" indent="-514350">
              <a:buFont typeface="+mj-lt"/>
              <a:buAutoNum type="arabicPeriod"/>
            </a:pPr>
            <a:r>
              <a:rPr lang="it-IT" sz="2800" dirty="0"/>
              <a:t>Sviluppi previsti e opportunità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E4496-8D84-4EDD-B7B0-24D33FB29D4D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4905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914400" y="1626831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it-IT" dirty="0"/>
              <a:t>1. Il caso di riferimento: il «sistema delle competenze» del Comune di Venezia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E4496-8D84-4EDD-B7B0-24D33FB29D4D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5354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E4496-8D84-4EDD-B7B0-24D33FB29D4D}" type="slidenum">
              <a:rPr lang="it-IT" smtClean="0"/>
              <a:t>5</a:t>
            </a:fld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4664"/>
            <a:ext cx="7416824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251520" y="404664"/>
            <a:ext cx="504056" cy="6186309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4400" dirty="0">
                <a:solidFill>
                  <a:schemeClr val="tx2"/>
                </a:solidFill>
              </a:rPr>
              <a:t>Il contesto</a:t>
            </a:r>
          </a:p>
        </p:txBody>
      </p:sp>
    </p:spTree>
    <p:extLst>
      <p:ext uri="{BB962C8B-B14F-4D97-AF65-F5344CB8AC3E}">
        <p14:creationId xmlns:p14="http://schemas.microsoft.com/office/powerpoint/2010/main" val="1560929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E4496-8D84-4EDD-B7B0-24D33FB29D4D}" type="slidenum">
              <a:rPr lang="it-IT" smtClean="0"/>
              <a:t>6</a:t>
            </a:fld>
            <a:endParaRPr lang="it-I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0648"/>
            <a:ext cx="7625854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251520" y="612844"/>
            <a:ext cx="504056" cy="5632311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4000" dirty="0" err="1">
                <a:solidFill>
                  <a:schemeClr val="tx2"/>
                </a:solidFill>
              </a:rPr>
              <a:t>Obiet</a:t>
            </a:r>
            <a:endParaRPr lang="it-IT" sz="4000" dirty="0">
              <a:solidFill>
                <a:schemeClr val="tx2"/>
              </a:solidFill>
            </a:endParaRPr>
          </a:p>
          <a:p>
            <a:r>
              <a:rPr lang="it-IT" sz="4000" dirty="0">
                <a:solidFill>
                  <a:schemeClr val="tx2"/>
                </a:solidFill>
              </a:rPr>
              <a:t>t</a:t>
            </a:r>
          </a:p>
          <a:p>
            <a:r>
              <a:rPr lang="it-IT" sz="4000" dirty="0">
                <a:solidFill>
                  <a:schemeClr val="tx2"/>
                </a:solidFill>
              </a:rPr>
              <a:t>ivi</a:t>
            </a:r>
          </a:p>
        </p:txBody>
      </p:sp>
    </p:spTree>
    <p:extLst>
      <p:ext uri="{BB962C8B-B14F-4D97-AF65-F5344CB8AC3E}">
        <p14:creationId xmlns:p14="http://schemas.microsoft.com/office/powerpoint/2010/main" val="237240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2. Il modello: approccio, obiettivi e strumenti 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E4496-8D84-4EDD-B7B0-24D33FB29D4D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2303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587792" y="65316"/>
            <a:ext cx="7380056" cy="783805"/>
          </a:xfrm>
        </p:spPr>
        <p:txBody>
          <a:bodyPr>
            <a:no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it-IT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L'architettura di sistema di riferimento: collegamenti logici con altri ambiti di gestione strategica</a:t>
            </a:r>
          </a:p>
        </p:txBody>
      </p:sp>
      <p:sp>
        <p:nvSpPr>
          <p:cNvPr id="3" name="Figura a mano libera 2"/>
          <p:cNvSpPr/>
          <p:nvPr/>
        </p:nvSpPr>
        <p:spPr>
          <a:xfrm>
            <a:off x="1044964" y="1894196"/>
            <a:ext cx="2024617" cy="91443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CCCCFF"/>
          </a:solidFill>
          <a:ln>
            <a:noFill/>
            <a:prstDash val="solid"/>
          </a:ln>
        </p:spPr>
        <p:txBody>
          <a:bodyPr vert="horz" wrap="none" lIns="81639" tIns="40820" rIns="81639" bIns="4082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it-IT" sz="1600">
                <a:solidFill>
                  <a:srgbClr val="000000"/>
                </a:solidFill>
                <a:latin typeface="Liberation Sans" pitchFamily="18"/>
                <a:ea typeface="Microsoft YaHei" pitchFamily="2"/>
                <a:cs typeface="Mangal" pitchFamily="2"/>
              </a:rPr>
              <a:t>Sviluppo</a:t>
            </a:r>
          </a:p>
          <a:p>
            <a:pPr algn="ctr" hangingPunct="0">
              <a:buNone/>
            </a:pPr>
            <a:r>
              <a:rPr lang="it-IT" sz="1600">
                <a:solidFill>
                  <a:srgbClr val="000000"/>
                </a:solidFill>
                <a:latin typeface="Liberation Sans" pitchFamily="18"/>
                <a:ea typeface="Microsoft YaHei" pitchFamily="2"/>
                <a:cs typeface="Mangal" pitchFamily="2"/>
              </a:rPr>
              <a:t>organizzativo</a:t>
            </a:r>
          </a:p>
          <a:p>
            <a:pPr algn="ctr" hangingPunct="0">
              <a:buNone/>
            </a:pPr>
            <a:endParaRPr lang="it-IT" sz="1600">
              <a:solidFill>
                <a:srgbClr val="000000"/>
              </a:solidFill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Figura a mano libera 3"/>
          <p:cNvSpPr/>
          <p:nvPr/>
        </p:nvSpPr>
        <p:spPr>
          <a:xfrm>
            <a:off x="587792" y="979756"/>
            <a:ext cx="1828686" cy="65317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0">
            <a:solidFill>
              <a:srgbClr val="336699"/>
            </a:solidFill>
            <a:prstDash val="solid"/>
          </a:ln>
        </p:spPr>
        <p:txBody>
          <a:bodyPr vert="horz" wrap="none" lIns="81639" tIns="40820" rIns="81639" bIns="4082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32656" hangingPunct="0">
              <a:buNone/>
            </a:pPr>
            <a:r>
              <a:rPr lang="it-IT" sz="1300">
                <a:latin typeface="Liberation Sans" pitchFamily="18"/>
                <a:ea typeface="Microsoft YaHei" pitchFamily="2"/>
                <a:cs typeface="Mangal" pitchFamily="2"/>
              </a:rPr>
              <a:t>miglioramento</a:t>
            </a:r>
          </a:p>
          <a:p>
            <a:pPr marL="32656" hangingPunct="0">
              <a:buNone/>
            </a:pPr>
            <a:r>
              <a:rPr lang="it-IT" sz="1300">
                <a:latin typeface="Liberation Sans" pitchFamily="18"/>
                <a:ea typeface="Microsoft YaHei" pitchFamily="2"/>
                <a:cs typeface="Mangal" pitchFamily="2"/>
              </a:rPr>
              <a:t>processi di lavoro</a:t>
            </a:r>
          </a:p>
        </p:txBody>
      </p:sp>
      <p:sp>
        <p:nvSpPr>
          <p:cNvPr id="5" name="Figura a mano libera 4"/>
          <p:cNvSpPr/>
          <p:nvPr/>
        </p:nvSpPr>
        <p:spPr>
          <a:xfrm>
            <a:off x="587792" y="2873952"/>
            <a:ext cx="1240894" cy="52253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0">
            <a:solidFill>
              <a:srgbClr val="336699"/>
            </a:solidFill>
            <a:prstDash val="solid"/>
          </a:ln>
        </p:spPr>
        <p:txBody>
          <a:bodyPr vert="horz" wrap="none" lIns="81639" tIns="40820" rIns="81639" bIns="4082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it-IT" sz="1200">
                <a:latin typeface="Liberation Sans" pitchFamily="18"/>
                <a:ea typeface="Microsoft YaHei" pitchFamily="2"/>
                <a:cs typeface="Mangal" pitchFamily="2"/>
              </a:rPr>
              <a:t>Rotazione</a:t>
            </a:r>
          </a:p>
          <a:p>
            <a:pPr algn="ctr" hangingPunct="0">
              <a:buNone/>
            </a:pPr>
            <a:r>
              <a:rPr lang="it-IT" sz="1200">
                <a:latin typeface="Liberation Sans" pitchFamily="18"/>
                <a:ea typeface="Microsoft YaHei" pitchFamily="2"/>
                <a:cs typeface="Mangal" pitchFamily="2"/>
              </a:rPr>
              <a:t>incarichi</a:t>
            </a:r>
          </a:p>
        </p:txBody>
      </p:sp>
      <p:sp>
        <p:nvSpPr>
          <p:cNvPr id="6" name="Figura a mano libera 5"/>
          <p:cNvSpPr/>
          <p:nvPr/>
        </p:nvSpPr>
        <p:spPr>
          <a:xfrm>
            <a:off x="587792" y="4833465"/>
            <a:ext cx="1436825" cy="52253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0">
            <a:solidFill>
              <a:srgbClr val="336699"/>
            </a:solidFill>
            <a:prstDash val="solid"/>
          </a:ln>
        </p:spPr>
        <p:txBody>
          <a:bodyPr vert="horz" wrap="none" lIns="81639" tIns="40820" rIns="81639" bIns="4082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it-IT" sz="1000">
                <a:latin typeface="Liberation Sans" pitchFamily="18"/>
                <a:ea typeface="Microsoft YaHei" pitchFamily="2"/>
                <a:cs typeface="Mangal" pitchFamily="2"/>
              </a:rPr>
              <a:t> </a:t>
            </a:r>
          </a:p>
          <a:p>
            <a:pPr algn="ctr" hangingPunct="0">
              <a:buNone/>
            </a:pPr>
            <a:r>
              <a:rPr lang="it-IT" sz="1300">
                <a:latin typeface="Liberation Sans" pitchFamily="18"/>
                <a:ea typeface="Microsoft YaHei" pitchFamily="2"/>
                <a:cs typeface="Mangal" pitchFamily="2"/>
              </a:rPr>
              <a:t>individuale</a:t>
            </a:r>
          </a:p>
          <a:p>
            <a:pPr algn="ctr" hangingPunct="0">
              <a:buNone/>
            </a:pPr>
            <a:endParaRPr lang="it-IT" sz="1300"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7" name="Figura a mano libera 6"/>
          <p:cNvSpPr/>
          <p:nvPr/>
        </p:nvSpPr>
        <p:spPr>
          <a:xfrm>
            <a:off x="914343" y="5421319"/>
            <a:ext cx="1175584" cy="58785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0">
            <a:solidFill>
              <a:srgbClr val="336699"/>
            </a:solidFill>
            <a:prstDash val="solid"/>
          </a:ln>
        </p:spPr>
        <p:txBody>
          <a:bodyPr vert="horz" wrap="none" lIns="81639" tIns="40820" rIns="81639" bIns="4082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it-IT" sz="1300">
                <a:latin typeface="Liberation Sans" pitchFamily="18"/>
                <a:ea typeface="Microsoft YaHei" pitchFamily="2"/>
                <a:cs typeface="Mangal" pitchFamily="2"/>
              </a:rPr>
              <a:t> organizzativa</a:t>
            </a:r>
          </a:p>
        </p:txBody>
      </p:sp>
      <p:sp>
        <p:nvSpPr>
          <p:cNvPr id="8" name="Figura a mano libera 7"/>
          <p:cNvSpPr/>
          <p:nvPr/>
        </p:nvSpPr>
        <p:spPr>
          <a:xfrm>
            <a:off x="979654" y="3592440"/>
            <a:ext cx="2024617" cy="117570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CCCCFF"/>
          </a:solidFill>
          <a:ln>
            <a:noFill/>
            <a:prstDash val="solid"/>
          </a:ln>
        </p:spPr>
        <p:txBody>
          <a:bodyPr vert="horz" wrap="none" lIns="81639" tIns="40820" rIns="81639" bIns="4082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it-IT" sz="1600">
                <a:solidFill>
                  <a:srgbClr val="000000"/>
                </a:solidFill>
                <a:latin typeface="Liberation Sans" pitchFamily="18"/>
                <a:ea typeface="Microsoft YaHei" pitchFamily="2"/>
                <a:cs typeface="Mangal" pitchFamily="2"/>
              </a:rPr>
              <a:t>Sistema</a:t>
            </a:r>
          </a:p>
          <a:p>
            <a:pPr algn="ctr" hangingPunct="0">
              <a:buNone/>
            </a:pPr>
            <a:r>
              <a:rPr lang="it-IT" sz="1600">
                <a:solidFill>
                  <a:srgbClr val="000000"/>
                </a:solidFill>
                <a:latin typeface="Liberation Sans" pitchFamily="18"/>
                <a:ea typeface="Microsoft YaHei" pitchFamily="2"/>
                <a:cs typeface="Mangal" pitchFamily="2"/>
              </a:rPr>
              <a:t>Valutazione</a:t>
            </a:r>
          </a:p>
          <a:p>
            <a:pPr algn="ctr" hangingPunct="0">
              <a:buNone/>
            </a:pPr>
            <a:r>
              <a:rPr lang="it-IT" sz="1600">
                <a:solidFill>
                  <a:srgbClr val="000000"/>
                </a:solidFill>
                <a:latin typeface="Liberation Sans" pitchFamily="18"/>
                <a:ea typeface="Microsoft YaHei" pitchFamily="2"/>
                <a:cs typeface="Mangal" pitchFamily="2"/>
              </a:rPr>
              <a:t>performance</a:t>
            </a:r>
          </a:p>
        </p:txBody>
      </p:sp>
      <p:sp>
        <p:nvSpPr>
          <p:cNvPr id="9" name="Figura a mano libera 8"/>
          <p:cNvSpPr/>
          <p:nvPr/>
        </p:nvSpPr>
        <p:spPr>
          <a:xfrm>
            <a:off x="3983924" y="4702831"/>
            <a:ext cx="2125522" cy="718488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CCCCFF"/>
          </a:solidFill>
          <a:ln>
            <a:noFill/>
            <a:prstDash val="solid"/>
          </a:ln>
        </p:spPr>
        <p:txBody>
          <a:bodyPr vert="horz" wrap="none" lIns="81639" tIns="40820" rIns="81639" bIns="4082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it-IT" sz="1600" dirty="0">
                <a:solidFill>
                  <a:schemeClr val="bg1"/>
                </a:solidFill>
                <a:latin typeface="Liberation Sans" pitchFamily="18"/>
                <a:ea typeface="Microsoft YaHei" pitchFamily="2"/>
                <a:cs typeface="Mangal" pitchFamily="2"/>
              </a:rPr>
              <a:t>Sistema</a:t>
            </a:r>
          </a:p>
          <a:p>
            <a:pPr algn="ctr" hangingPunct="0">
              <a:buNone/>
            </a:pPr>
            <a:r>
              <a:rPr lang="it-IT" sz="1600" dirty="0">
                <a:solidFill>
                  <a:schemeClr val="bg1"/>
                </a:solidFill>
                <a:latin typeface="Liberation Sans" pitchFamily="18"/>
                <a:ea typeface="Microsoft YaHei" pitchFamily="2"/>
                <a:cs typeface="Mangal" pitchFamily="2"/>
              </a:rPr>
              <a:t>Obiettivi strategici</a:t>
            </a:r>
          </a:p>
          <a:p>
            <a:pPr algn="ctr" hangingPunct="0">
              <a:buNone/>
            </a:pPr>
            <a:r>
              <a:rPr lang="it-IT" sz="1400" dirty="0">
                <a:solidFill>
                  <a:schemeClr val="bg1"/>
                </a:solidFill>
                <a:latin typeface="Liberation Sans" pitchFamily="18"/>
                <a:ea typeface="Microsoft YaHei" pitchFamily="2"/>
                <a:cs typeface="Mangal" pitchFamily="2"/>
              </a:rPr>
              <a:t>medio periodo</a:t>
            </a:r>
          </a:p>
        </p:txBody>
      </p:sp>
      <p:sp>
        <p:nvSpPr>
          <p:cNvPr id="10" name="Figura a mano libera 9"/>
          <p:cNvSpPr/>
          <p:nvPr/>
        </p:nvSpPr>
        <p:spPr>
          <a:xfrm>
            <a:off x="6010606" y="5845879"/>
            <a:ext cx="1957242" cy="52253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w="19080">
            <a:solidFill>
              <a:srgbClr val="9999FF"/>
            </a:solidFill>
            <a:prstDash val="solid"/>
          </a:ln>
        </p:spPr>
        <p:txBody>
          <a:bodyPr vert="horz" wrap="none" lIns="90129" tIns="49310" rIns="90129" bIns="4931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it-IT" sz="1400" dirty="0">
                <a:solidFill>
                  <a:schemeClr val="bg1"/>
                </a:solidFill>
                <a:latin typeface="Liberation Sans" pitchFamily="18"/>
                <a:ea typeface="Microsoft YaHei" pitchFamily="2"/>
                <a:cs typeface="Mangal" pitchFamily="2"/>
              </a:rPr>
              <a:t>Competenze da acquisire</a:t>
            </a:r>
          </a:p>
          <a:p>
            <a:pPr algn="ctr" hangingPunct="0">
              <a:buNone/>
            </a:pPr>
            <a:r>
              <a:rPr lang="it-IT" sz="1100" dirty="0">
                <a:solidFill>
                  <a:schemeClr val="bg1"/>
                </a:solidFill>
                <a:latin typeface="Liberation Sans" pitchFamily="18"/>
                <a:ea typeface="Microsoft YaHei" pitchFamily="2"/>
                <a:cs typeface="Mangal" pitchFamily="2"/>
              </a:rPr>
              <a:t> </a:t>
            </a:r>
            <a:r>
              <a:rPr lang="it-IT" sz="1000" dirty="0">
                <a:solidFill>
                  <a:schemeClr val="bg1"/>
                </a:solidFill>
                <a:latin typeface="Liberation Sans" pitchFamily="18"/>
                <a:ea typeface="Microsoft YaHei" pitchFamily="2"/>
                <a:cs typeface="Mangal" pitchFamily="2"/>
              </a:rPr>
              <a:t>specifiche e  trasversali</a:t>
            </a:r>
          </a:p>
        </p:txBody>
      </p:sp>
      <p:sp>
        <p:nvSpPr>
          <p:cNvPr id="11" name="Figura a mano libera 10"/>
          <p:cNvSpPr/>
          <p:nvPr/>
        </p:nvSpPr>
        <p:spPr>
          <a:xfrm>
            <a:off x="3657372" y="5813221"/>
            <a:ext cx="2089928" cy="587854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w="19080">
            <a:solidFill>
              <a:srgbClr val="9999FF"/>
            </a:solidFill>
            <a:prstDash val="solid"/>
          </a:ln>
        </p:spPr>
        <p:txBody>
          <a:bodyPr vert="horz" wrap="none" lIns="90129" tIns="49310" rIns="90129" bIns="4931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it-IT" sz="1400" dirty="0">
                <a:solidFill>
                  <a:schemeClr val="bg1"/>
                </a:solidFill>
                <a:latin typeface="Liberation Sans" pitchFamily="18"/>
                <a:ea typeface="Microsoft YaHei" pitchFamily="2"/>
                <a:cs typeface="Mangal" pitchFamily="2"/>
              </a:rPr>
              <a:t>Competenze da sviluppare</a:t>
            </a:r>
          </a:p>
          <a:p>
            <a:pPr algn="ctr" hangingPunct="0">
              <a:buNone/>
            </a:pPr>
            <a:r>
              <a:rPr lang="it-IT" sz="800" dirty="0">
                <a:solidFill>
                  <a:schemeClr val="bg1"/>
                </a:solidFill>
                <a:latin typeface="Liberation Sans" pitchFamily="18"/>
                <a:ea typeface="Microsoft YaHei" pitchFamily="2"/>
                <a:cs typeface="Mangal" pitchFamily="2"/>
              </a:rPr>
              <a:t> specifiche e  trasversali</a:t>
            </a:r>
          </a:p>
        </p:txBody>
      </p:sp>
      <p:sp>
        <p:nvSpPr>
          <p:cNvPr id="12" name="Figura a mano libera 11"/>
          <p:cNvSpPr/>
          <p:nvPr/>
        </p:nvSpPr>
        <p:spPr>
          <a:xfrm>
            <a:off x="7184126" y="4376245"/>
            <a:ext cx="1632756" cy="58785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12600">
            <a:solidFill>
              <a:srgbClr val="336699"/>
            </a:solidFill>
            <a:prstDash val="solid"/>
          </a:ln>
        </p:spPr>
        <p:txBody>
          <a:bodyPr vert="horz" wrap="none" lIns="87190" tIns="46371" rIns="87190" bIns="46371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it-IT" sz="1200">
                <a:latin typeface="Liberation Sans" pitchFamily="18"/>
                <a:ea typeface="Microsoft YaHei" pitchFamily="2"/>
                <a:cs typeface="Mangal" pitchFamily="2"/>
              </a:rPr>
              <a:t>Piano triennale</a:t>
            </a:r>
          </a:p>
          <a:p>
            <a:pPr algn="ctr" hangingPunct="0">
              <a:buNone/>
            </a:pPr>
            <a:r>
              <a:rPr lang="it-IT" sz="1200">
                <a:latin typeface="Liberation Sans" pitchFamily="18"/>
                <a:ea typeface="Microsoft YaHei" pitchFamily="2"/>
                <a:cs typeface="Mangal" pitchFamily="2"/>
              </a:rPr>
              <a:t>della formazione</a:t>
            </a:r>
          </a:p>
        </p:txBody>
      </p:sp>
      <p:sp>
        <p:nvSpPr>
          <p:cNvPr id="13" name="Figura a mano libera 12"/>
          <p:cNvSpPr/>
          <p:nvPr/>
        </p:nvSpPr>
        <p:spPr>
          <a:xfrm>
            <a:off x="3853304" y="914439"/>
            <a:ext cx="2024617" cy="91443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CCCCFF"/>
          </a:solidFill>
          <a:ln>
            <a:noFill/>
            <a:prstDash val="solid"/>
          </a:ln>
        </p:spPr>
        <p:txBody>
          <a:bodyPr vert="horz" wrap="none" lIns="81639" tIns="40820" rIns="81639" bIns="4082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endParaRPr lang="it-IT" sz="1600">
              <a:solidFill>
                <a:srgbClr val="000000"/>
              </a:solidFill>
              <a:latin typeface="Liberation Sans" pitchFamily="18"/>
              <a:ea typeface="Microsoft YaHei" pitchFamily="2"/>
              <a:cs typeface="Mangal" pitchFamily="2"/>
            </a:endParaRPr>
          </a:p>
          <a:p>
            <a:pPr algn="ctr" hangingPunct="0">
              <a:buNone/>
            </a:pPr>
            <a:endParaRPr lang="it-IT" sz="1600">
              <a:solidFill>
                <a:srgbClr val="000000"/>
              </a:solidFill>
              <a:latin typeface="Liberation Sans" pitchFamily="18"/>
              <a:ea typeface="Microsoft YaHei" pitchFamily="2"/>
              <a:cs typeface="Mangal" pitchFamily="2"/>
            </a:endParaRPr>
          </a:p>
          <a:p>
            <a:pPr algn="ctr" hangingPunct="0">
              <a:buNone/>
            </a:pPr>
            <a:r>
              <a:rPr lang="it-IT" sz="1600">
                <a:solidFill>
                  <a:srgbClr val="000000"/>
                </a:solidFill>
                <a:latin typeface="Liberation Sans" pitchFamily="18"/>
                <a:ea typeface="Microsoft YaHei" pitchFamily="2"/>
                <a:cs typeface="Mangal" pitchFamily="2"/>
              </a:rPr>
              <a:t>Sistema  gestione</a:t>
            </a:r>
          </a:p>
          <a:p>
            <a:pPr algn="ctr" hangingPunct="0">
              <a:buNone/>
            </a:pPr>
            <a:r>
              <a:rPr lang="it-IT" sz="1600">
                <a:solidFill>
                  <a:srgbClr val="000000"/>
                </a:solidFill>
                <a:latin typeface="Liberation Sans" pitchFamily="18"/>
                <a:ea typeface="Microsoft YaHei" pitchFamily="2"/>
                <a:cs typeface="Mangal" pitchFamily="2"/>
              </a:rPr>
              <a:t>risorse umane</a:t>
            </a:r>
          </a:p>
          <a:p>
            <a:pPr algn="ctr" hangingPunct="0">
              <a:buNone/>
            </a:pPr>
            <a:endParaRPr lang="it-IT" sz="1600">
              <a:solidFill>
                <a:srgbClr val="000000"/>
              </a:solidFill>
              <a:latin typeface="Liberation Sans" pitchFamily="18"/>
              <a:ea typeface="Microsoft YaHei" pitchFamily="2"/>
              <a:cs typeface="Mangal" pitchFamily="2"/>
            </a:endParaRPr>
          </a:p>
          <a:p>
            <a:pPr algn="ctr" hangingPunct="0">
              <a:buNone/>
            </a:pPr>
            <a:endParaRPr lang="it-IT" sz="1600">
              <a:solidFill>
                <a:srgbClr val="000000"/>
              </a:solidFill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14" name="Figura a mano libera 13"/>
          <p:cNvSpPr/>
          <p:nvPr/>
        </p:nvSpPr>
        <p:spPr>
          <a:xfrm>
            <a:off x="7249436" y="849122"/>
            <a:ext cx="1436825" cy="65317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12600">
            <a:solidFill>
              <a:srgbClr val="336699"/>
            </a:solidFill>
            <a:prstDash val="solid"/>
          </a:ln>
        </p:spPr>
        <p:txBody>
          <a:bodyPr vert="horz" wrap="none" lIns="87190" tIns="46371" rIns="87190" bIns="46371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it-IT" sz="1100">
                <a:latin typeface="Liberation Sans" pitchFamily="18"/>
                <a:ea typeface="Microsoft YaHei" pitchFamily="2"/>
                <a:cs typeface="Mangal" pitchFamily="2"/>
              </a:rPr>
              <a:t>Piano triennale</a:t>
            </a:r>
          </a:p>
          <a:p>
            <a:pPr algn="ctr" hangingPunct="0">
              <a:buNone/>
            </a:pPr>
            <a:r>
              <a:rPr lang="it-IT" sz="1100">
                <a:latin typeface="Liberation Sans" pitchFamily="18"/>
                <a:ea typeface="Microsoft YaHei" pitchFamily="2"/>
                <a:cs typeface="Mangal" pitchFamily="2"/>
              </a:rPr>
              <a:t>Fabbisogno di</a:t>
            </a:r>
          </a:p>
          <a:p>
            <a:pPr algn="ctr" hangingPunct="0">
              <a:buNone/>
            </a:pPr>
            <a:r>
              <a:rPr lang="it-IT" sz="1100">
                <a:latin typeface="Liberation Sans" pitchFamily="18"/>
                <a:ea typeface="Microsoft YaHei" pitchFamily="2"/>
                <a:cs typeface="Mangal" pitchFamily="2"/>
              </a:rPr>
              <a:t>Personale</a:t>
            </a:r>
          </a:p>
        </p:txBody>
      </p:sp>
      <p:sp>
        <p:nvSpPr>
          <p:cNvPr id="15" name="Figura a mano libera 14"/>
          <p:cNvSpPr/>
          <p:nvPr/>
        </p:nvSpPr>
        <p:spPr>
          <a:xfrm>
            <a:off x="7771918" y="1607127"/>
            <a:ext cx="1175584" cy="54833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12600">
            <a:solidFill>
              <a:srgbClr val="336699"/>
            </a:solidFill>
            <a:prstDash val="solid"/>
          </a:ln>
        </p:spPr>
        <p:txBody>
          <a:bodyPr vert="horz" wrap="none" lIns="87190" tIns="46371" rIns="87190" bIns="46371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endParaRPr lang="it-IT" sz="1300" dirty="0">
              <a:latin typeface="Liberation Sans" pitchFamily="18"/>
              <a:ea typeface="Microsoft YaHei" pitchFamily="2"/>
              <a:cs typeface="Mangal" pitchFamily="2"/>
            </a:endParaRPr>
          </a:p>
          <a:p>
            <a:pPr algn="ctr" hangingPunct="0">
              <a:buNone/>
            </a:pPr>
            <a:r>
              <a:rPr lang="it-IT" sz="1100" dirty="0">
                <a:latin typeface="Liberation Sans" pitchFamily="18"/>
                <a:ea typeface="Microsoft YaHei" pitchFamily="2"/>
                <a:cs typeface="Mangal" pitchFamily="2"/>
              </a:rPr>
              <a:t>reclutamento</a:t>
            </a:r>
          </a:p>
          <a:p>
            <a:pPr algn="ctr" hangingPunct="0">
              <a:buNone/>
            </a:pPr>
            <a:r>
              <a:rPr lang="it-IT" sz="1100" dirty="0">
                <a:latin typeface="Liberation Sans" pitchFamily="18"/>
                <a:ea typeface="Microsoft YaHei" pitchFamily="2"/>
                <a:cs typeface="Mangal" pitchFamily="2"/>
              </a:rPr>
              <a:t>entrata - uscita</a:t>
            </a:r>
          </a:p>
          <a:p>
            <a:pPr algn="ctr" hangingPunct="0">
              <a:buNone/>
            </a:pPr>
            <a:endParaRPr lang="it-IT" sz="1300" dirty="0"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16" name="Figura a mano libera 15"/>
          <p:cNvSpPr/>
          <p:nvPr/>
        </p:nvSpPr>
        <p:spPr>
          <a:xfrm>
            <a:off x="6857575" y="2155464"/>
            <a:ext cx="1567446" cy="58785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12600">
            <a:solidFill>
              <a:srgbClr val="336699"/>
            </a:solidFill>
            <a:prstDash val="solid"/>
          </a:ln>
        </p:spPr>
        <p:txBody>
          <a:bodyPr vert="horz" wrap="none" lIns="87190" tIns="46371" rIns="87190" bIns="46371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endParaRPr lang="it-IT" sz="1300">
              <a:latin typeface="Liberation Sans" pitchFamily="18"/>
              <a:ea typeface="Microsoft YaHei" pitchFamily="2"/>
              <a:cs typeface="Mangal" pitchFamily="2"/>
            </a:endParaRPr>
          </a:p>
          <a:p>
            <a:pPr algn="ctr" hangingPunct="0">
              <a:buNone/>
            </a:pPr>
            <a:r>
              <a:rPr lang="it-IT" sz="1300">
                <a:latin typeface="Liberation Sans" pitchFamily="18"/>
                <a:ea typeface="Microsoft YaHei" pitchFamily="2"/>
                <a:cs typeface="Mangal" pitchFamily="2"/>
              </a:rPr>
              <a:t> </a:t>
            </a:r>
            <a:r>
              <a:rPr lang="it-IT" sz="1200">
                <a:latin typeface="Liberation Sans" pitchFamily="18"/>
                <a:ea typeface="Microsoft YaHei" pitchFamily="2"/>
                <a:cs typeface="Mangal" pitchFamily="2"/>
              </a:rPr>
              <a:t>Mobilità orizzontale</a:t>
            </a:r>
          </a:p>
          <a:p>
            <a:pPr algn="ctr" hangingPunct="0">
              <a:buNone/>
            </a:pPr>
            <a:r>
              <a:rPr lang="it-IT" sz="1200">
                <a:latin typeface="Liberation Sans" pitchFamily="18"/>
                <a:ea typeface="Microsoft YaHei" pitchFamily="2"/>
                <a:cs typeface="Mangal" pitchFamily="2"/>
              </a:rPr>
              <a:t>e verticale</a:t>
            </a:r>
          </a:p>
          <a:p>
            <a:pPr algn="ctr" hangingPunct="0">
              <a:buNone/>
            </a:pPr>
            <a:endParaRPr lang="it-IT" sz="1300"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17" name="Figura a mano libera 16"/>
          <p:cNvSpPr/>
          <p:nvPr/>
        </p:nvSpPr>
        <p:spPr>
          <a:xfrm rot="4800">
            <a:off x="6298724" y="3136613"/>
            <a:ext cx="1994901" cy="110875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CCCCFF"/>
          </a:solidFill>
          <a:ln>
            <a:noFill/>
            <a:prstDash val="solid"/>
          </a:ln>
        </p:spPr>
        <p:txBody>
          <a:bodyPr vert="horz" wrap="none" lIns="81639" tIns="40820" rIns="81639" bIns="4082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it-IT" sz="1600">
                <a:solidFill>
                  <a:srgbClr val="000000"/>
                </a:solidFill>
                <a:latin typeface="Liberation Sans" pitchFamily="18"/>
                <a:ea typeface="Microsoft YaHei" pitchFamily="2"/>
                <a:cs typeface="Mangal" pitchFamily="2"/>
              </a:rPr>
              <a:t>Pianificazione</a:t>
            </a:r>
          </a:p>
          <a:p>
            <a:pPr algn="ctr" hangingPunct="0">
              <a:buNone/>
            </a:pPr>
            <a:r>
              <a:rPr lang="it-IT" sz="1600">
                <a:solidFill>
                  <a:srgbClr val="000000"/>
                </a:solidFill>
                <a:latin typeface="Liberation Sans" pitchFamily="18"/>
                <a:ea typeface="Microsoft YaHei" pitchFamily="2"/>
                <a:cs typeface="Mangal" pitchFamily="2"/>
              </a:rPr>
              <a:t>Offerta formativa</a:t>
            </a:r>
          </a:p>
        </p:txBody>
      </p:sp>
      <p:cxnSp>
        <p:nvCxnSpPr>
          <p:cNvPr id="18" name="Connettore 4 17"/>
          <p:cNvCxnSpPr>
            <a:stCxn id="3" idx="8"/>
            <a:endCxn id="5" idx="10"/>
          </p:cNvCxnSpPr>
          <p:nvPr/>
        </p:nvCxnSpPr>
        <p:spPr>
          <a:xfrm rot="16200000" flipH="1" flipV="1">
            <a:off x="1779687" y="2857634"/>
            <a:ext cx="326586" cy="228586"/>
          </a:xfrm>
          <a:prstGeom prst="bentConnector5">
            <a:avLst>
              <a:gd name="adj1" fmla="val -63500"/>
              <a:gd name="adj2" fmla="val -533571"/>
              <a:gd name="adj3" fmla="val 289999"/>
            </a:avLst>
          </a:prstGeom>
          <a:noFill/>
          <a:ln w="0">
            <a:solidFill>
              <a:srgbClr val="3465A4"/>
            </a:solidFill>
            <a:prstDash val="solid"/>
          </a:ln>
        </p:spPr>
      </p:cxnSp>
      <p:cxnSp>
        <p:nvCxnSpPr>
          <p:cNvPr id="19" name="Connettore 4 18"/>
          <p:cNvCxnSpPr>
            <a:stCxn id="3" idx="4"/>
            <a:endCxn id="4" idx="8"/>
          </p:cNvCxnSpPr>
          <p:nvPr/>
        </p:nvCxnSpPr>
        <p:spPr>
          <a:xfrm rot="16200000" flipV="1">
            <a:off x="1649070" y="1485993"/>
            <a:ext cx="261268" cy="555137"/>
          </a:xfrm>
          <a:prstGeom prst="bentConnector5">
            <a:avLst>
              <a:gd name="adj1" fmla="val 50000"/>
              <a:gd name="adj2" fmla="val -102059"/>
              <a:gd name="adj3" fmla="val 179375"/>
            </a:avLst>
          </a:prstGeom>
          <a:noFill/>
          <a:ln w="0">
            <a:solidFill>
              <a:srgbClr val="3465A4"/>
            </a:solidFill>
            <a:prstDash val="solid"/>
          </a:ln>
        </p:spPr>
      </p:cxnSp>
      <p:cxnSp>
        <p:nvCxnSpPr>
          <p:cNvPr id="20" name="Connettore 4 19"/>
          <p:cNvCxnSpPr>
            <a:stCxn id="13" idx="10"/>
            <a:endCxn id="14" idx="6"/>
          </p:cNvCxnSpPr>
          <p:nvPr/>
        </p:nvCxnSpPr>
        <p:spPr>
          <a:xfrm rot="5400000" flipH="1" flipV="1">
            <a:off x="6465704" y="587925"/>
            <a:ext cx="195949" cy="1371515"/>
          </a:xfrm>
          <a:prstGeom prst="bentConnector3">
            <a:avLst>
              <a:gd name="adj1" fmla="val 196751"/>
            </a:avLst>
          </a:prstGeom>
          <a:noFill/>
          <a:ln w="0">
            <a:solidFill>
              <a:srgbClr val="3465A4"/>
            </a:solidFill>
            <a:prstDash val="solid"/>
          </a:ln>
        </p:spPr>
      </p:cxnSp>
      <p:cxnSp>
        <p:nvCxnSpPr>
          <p:cNvPr id="21" name="Connettore 4 20"/>
          <p:cNvCxnSpPr>
            <a:stCxn id="13" idx="10"/>
          </p:cNvCxnSpPr>
          <p:nvPr/>
        </p:nvCxnSpPr>
        <p:spPr>
          <a:xfrm>
            <a:off x="5877921" y="1371659"/>
            <a:ext cx="1893997" cy="509473"/>
          </a:xfrm>
          <a:prstGeom prst="bentConnector3">
            <a:avLst/>
          </a:prstGeom>
          <a:noFill/>
          <a:ln w="0">
            <a:solidFill>
              <a:srgbClr val="3465A4"/>
            </a:solidFill>
            <a:prstDash val="solid"/>
          </a:ln>
        </p:spPr>
      </p:cxnSp>
      <p:cxnSp>
        <p:nvCxnSpPr>
          <p:cNvPr id="22" name="Connettore 4 21"/>
          <p:cNvCxnSpPr>
            <a:stCxn id="13" idx="9"/>
            <a:endCxn id="16" idx="4"/>
          </p:cNvCxnSpPr>
          <p:nvPr/>
        </p:nvCxnSpPr>
        <p:spPr>
          <a:xfrm rot="16200000" flipH="1">
            <a:off x="6381125" y="895292"/>
            <a:ext cx="460494" cy="2059851"/>
          </a:xfrm>
          <a:prstGeom prst="bentConnector3">
            <a:avLst>
              <a:gd name="adj1" fmla="val -178431"/>
            </a:avLst>
          </a:prstGeom>
          <a:noFill/>
          <a:ln w="0">
            <a:solidFill>
              <a:srgbClr val="3465A4"/>
            </a:solidFill>
            <a:prstDash val="solid"/>
          </a:ln>
        </p:spPr>
      </p:cxnSp>
      <p:cxnSp>
        <p:nvCxnSpPr>
          <p:cNvPr id="23" name="Connettore 4 22"/>
          <p:cNvCxnSpPr>
            <a:stCxn id="8" idx="9"/>
          </p:cNvCxnSpPr>
          <p:nvPr/>
        </p:nvCxnSpPr>
        <p:spPr>
          <a:xfrm flipH="1">
            <a:off x="2024617" y="4596037"/>
            <a:ext cx="683145" cy="498696"/>
          </a:xfrm>
          <a:prstGeom prst="bentConnector3">
            <a:avLst/>
          </a:prstGeom>
          <a:noFill/>
          <a:ln w="0">
            <a:solidFill>
              <a:srgbClr val="3465A4"/>
            </a:solidFill>
            <a:prstDash val="solid"/>
          </a:ln>
        </p:spPr>
      </p:cxnSp>
      <p:cxnSp>
        <p:nvCxnSpPr>
          <p:cNvPr id="24" name="Connettore 4 23"/>
          <p:cNvCxnSpPr>
            <a:stCxn id="8" idx="10"/>
            <a:endCxn id="7" idx="10"/>
          </p:cNvCxnSpPr>
          <p:nvPr/>
        </p:nvCxnSpPr>
        <p:spPr>
          <a:xfrm rot="16200000" flipH="1" flipV="1">
            <a:off x="1779623" y="4490598"/>
            <a:ext cx="1534952" cy="914344"/>
          </a:xfrm>
          <a:prstGeom prst="bentConnector5">
            <a:avLst>
              <a:gd name="adj1" fmla="val -13511"/>
              <a:gd name="adj2" fmla="val -244107"/>
              <a:gd name="adj3" fmla="val 97872"/>
            </a:avLst>
          </a:prstGeom>
          <a:noFill/>
          <a:ln w="0">
            <a:solidFill>
              <a:srgbClr val="3465A4"/>
            </a:solidFill>
            <a:prstDash val="solid"/>
          </a:ln>
        </p:spPr>
      </p:cxnSp>
      <p:cxnSp>
        <p:nvCxnSpPr>
          <p:cNvPr id="25" name="Connettore 4 24"/>
          <p:cNvCxnSpPr>
            <a:stCxn id="9" idx="2"/>
            <a:endCxn id="11" idx="0"/>
          </p:cNvCxnSpPr>
          <p:nvPr/>
        </p:nvCxnSpPr>
        <p:spPr>
          <a:xfrm rot="5400000">
            <a:off x="4678560" y="5445096"/>
            <a:ext cx="391903" cy="344349"/>
          </a:xfrm>
          <a:prstGeom prst="bentConnector3">
            <a:avLst/>
          </a:prstGeom>
          <a:noFill/>
          <a:ln w="0">
            <a:solidFill>
              <a:srgbClr val="3465A4"/>
            </a:solidFill>
            <a:prstDash val="solid"/>
          </a:ln>
        </p:spPr>
      </p:cxnSp>
      <p:cxnSp>
        <p:nvCxnSpPr>
          <p:cNvPr id="26" name="Connettore 4 25"/>
          <p:cNvCxnSpPr>
            <a:stCxn id="9" idx="2"/>
            <a:endCxn id="10" idx="0"/>
          </p:cNvCxnSpPr>
          <p:nvPr/>
        </p:nvCxnSpPr>
        <p:spPr>
          <a:xfrm rot="16200000" flipH="1">
            <a:off x="5805676" y="4662328"/>
            <a:ext cx="424560" cy="1942542"/>
          </a:xfrm>
          <a:prstGeom prst="bentConnector3">
            <a:avLst/>
          </a:prstGeom>
          <a:noFill/>
          <a:ln w="0">
            <a:solidFill>
              <a:srgbClr val="3465A4"/>
            </a:solidFill>
            <a:prstDash val="solid"/>
          </a:ln>
        </p:spPr>
      </p:cxnSp>
      <p:cxnSp>
        <p:nvCxnSpPr>
          <p:cNvPr id="27" name="Connettore 4 26"/>
          <p:cNvCxnSpPr>
            <a:stCxn id="17" idx="8"/>
            <a:endCxn id="12" idx="4"/>
          </p:cNvCxnSpPr>
          <p:nvPr/>
        </p:nvCxnSpPr>
        <p:spPr>
          <a:xfrm rot="16200000" flipH="1">
            <a:off x="7582514" y="3958256"/>
            <a:ext cx="130876" cy="705103"/>
          </a:xfrm>
          <a:prstGeom prst="bentConnector5">
            <a:avLst>
              <a:gd name="adj1" fmla="val -158456"/>
              <a:gd name="adj2" fmla="val 170980"/>
              <a:gd name="adj3" fmla="val 897178"/>
            </a:avLst>
          </a:prstGeom>
          <a:noFill/>
          <a:ln w="0">
            <a:solidFill>
              <a:srgbClr val="3465A4"/>
            </a:solidFill>
            <a:prstDash val="solid"/>
          </a:ln>
        </p:spPr>
      </p:cxnSp>
      <p:sp>
        <p:nvSpPr>
          <p:cNvPr id="29" name="Figura a mano libera 28"/>
          <p:cNvSpPr/>
          <p:nvPr/>
        </p:nvSpPr>
        <p:spPr>
          <a:xfrm>
            <a:off x="2547099" y="1894196"/>
            <a:ext cx="3853304" cy="2743318"/>
          </a:xfrm>
          <a:custGeom>
            <a:avLst>
              <a:gd name="f0" fmla="val 54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val 10800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10800"/>
              <a:gd name="f15" fmla="*/ f11 f1 1"/>
              <a:gd name="f16" fmla="val f14"/>
              <a:gd name="f17" fmla="+- 21600 0 f14"/>
              <a:gd name="f18" fmla="*/ f14 100 1"/>
              <a:gd name="f19" fmla="*/ f14 f12 1"/>
              <a:gd name="f20" fmla="*/ f6 f13 1"/>
              <a:gd name="f21" fmla="*/ 10800 f12 1"/>
              <a:gd name="f22" fmla="*/ 0 f13 1"/>
              <a:gd name="f23" fmla="*/ f15 1 f3"/>
              <a:gd name="f24" fmla="*/ 0 f12 1"/>
              <a:gd name="f25" fmla="*/ 10800 f13 1"/>
              <a:gd name="f26" fmla="*/ 21600 f13 1"/>
              <a:gd name="f27" fmla="*/ 21600 f12 1"/>
              <a:gd name="f28" fmla="*/ f18 1 234"/>
              <a:gd name="f29" fmla="+- f23 0 f2"/>
              <a:gd name="f30" fmla="+- f28 1700 0"/>
              <a:gd name="f31" fmla="+- 21600 0 f30"/>
              <a:gd name="f32" fmla="*/ f30 f12 1"/>
              <a:gd name="f33" fmla="*/ f30 f13 1"/>
              <a:gd name="f34" fmla="*/ f31 f12 1"/>
              <a:gd name="f35" fmla="*/ f31 f13 1"/>
            </a:gdLst>
            <a:ahLst>
              <a:ahXY gdRefX="f0" minX="f6" maxX="f8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1" y="f22"/>
              </a:cxn>
              <a:cxn ang="f29">
                <a:pos x="f24" y="f25"/>
              </a:cxn>
              <a:cxn ang="f29">
                <a:pos x="f21" y="f26"/>
              </a:cxn>
              <a:cxn ang="f29">
                <a:pos x="f27" y="f25"/>
              </a:cxn>
            </a:cxnLst>
            <a:rect l="f32" t="f33" r="f34" b="f35"/>
            <a:pathLst>
              <a:path w="21600" h="21600">
                <a:moveTo>
                  <a:pt x="f16" y="f6"/>
                </a:moveTo>
                <a:lnTo>
                  <a:pt x="f17" y="f6"/>
                </a:lnTo>
                <a:lnTo>
                  <a:pt x="f7" y="f8"/>
                </a:lnTo>
                <a:lnTo>
                  <a:pt x="f17" y="f7"/>
                </a:lnTo>
                <a:lnTo>
                  <a:pt x="f16" y="f7"/>
                </a:lnTo>
                <a:lnTo>
                  <a:pt x="f6" y="f8"/>
                </a:lnTo>
                <a:close/>
              </a:path>
            </a:pathLst>
          </a:custGeom>
          <a:solidFill>
            <a:srgbClr val="FFCC00"/>
          </a:solidFill>
          <a:ln w="0">
            <a:solidFill>
              <a:srgbClr val="FFCC00"/>
            </a:solidFill>
            <a:prstDash val="solid"/>
          </a:ln>
        </p:spPr>
        <p:txBody>
          <a:bodyPr vert="horz" wrap="none" lIns="81639" tIns="40820" rIns="81639" bIns="40820" anchor="ctr" anchorCtr="0" compatLnSpc="0"/>
          <a:lstStyle/>
          <a:p>
            <a:pPr algn="ctr" hangingPunct="0"/>
            <a:r>
              <a:rPr lang="it-IT" sz="2000" b="1" dirty="0">
                <a:solidFill>
                  <a:srgbClr val="C00000"/>
                </a:solidFill>
                <a:latin typeface="Liberation Sans" pitchFamily="18"/>
                <a:ea typeface="Microsoft YaHei" pitchFamily="2"/>
                <a:cs typeface="Mangal" pitchFamily="2"/>
              </a:rPr>
              <a:t>Sistema</a:t>
            </a:r>
          </a:p>
          <a:p>
            <a:pPr algn="ctr" hangingPunct="0"/>
            <a:r>
              <a:rPr lang="it-IT" sz="2000" b="1" dirty="0">
                <a:solidFill>
                  <a:srgbClr val="C00000"/>
                </a:solidFill>
                <a:latin typeface="Liberation Sans" pitchFamily="18"/>
                <a:ea typeface="Microsoft YaHei" pitchFamily="2"/>
                <a:cs typeface="Mangal" pitchFamily="2"/>
              </a:rPr>
              <a:t>di gestione  </a:t>
            </a:r>
          </a:p>
          <a:p>
            <a:pPr algn="ctr" hangingPunct="0"/>
            <a:r>
              <a:rPr lang="it-IT" sz="2000" b="1" dirty="0">
                <a:solidFill>
                  <a:srgbClr val="C00000"/>
                </a:solidFill>
                <a:latin typeface="Liberation Sans" pitchFamily="18"/>
                <a:ea typeface="Microsoft YaHei" pitchFamily="2"/>
                <a:cs typeface="Mangal" pitchFamily="2"/>
              </a:rPr>
              <a:t>delle competenze</a:t>
            </a:r>
          </a:p>
          <a:p>
            <a:pPr algn="ctr" hangingPunct="0"/>
            <a:endParaRPr lang="it-IT" sz="1600" b="1" dirty="0">
              <a:solidFill>
                <a:schemeClr val="tx2">
                  <a:lumMod val="75000"/>
                </a:schemeClr>
              </a:solidFill>
              <a:latin typeface="Liberation Sans" pitchFamily="18"/>
              <a:ea typeface="Microsoft YaHei" pitchFamily="2"/>
              <a:cs typeface="Mangal" pitchFamily="2"/>
            </a:endParaRPr>
          </a:p>
          <a:p>
            <a:pPr algn="ctr" hangingPunct="0"/>
            <a:endParaRPr lang="it-IT" sz="1600" b="1" dirty="0">
              <a:solidFill>
                <a:schemeClr val="tx2">
                  <a:lumMod val="75000"/>
                </a:schemeClr>
              </a:solidFill>
              <a:latin typeface="Liberation Sans" pitchFamily="18"/>
              <a:ea typeface="Microsoft YaHei" pitchFamily="2"/>
              <a:cs typeface="Mangal" pitchFamily="2"/>
            </a:endParaRPr>
          </a:p>
          <a:p>
            <a:pPr algn="ctr" hangingPunct="0"/>
            <a:endParaRPr lang="it-IT" sz="1600" b="1" dirty="0">
              <a:solidFill>
                <a:schemeClr val="tx2">
                  <a:lumMod val="75000"/>
                </a:schemeClr>
              </a:solidFill>
              <a:latin typeface="Liberation Sans" pitchFamily="18"/>
              <a:ea typeface="Microsoft YaHei" pitchFamily="2"/>
              <a:cs typeface="Mangal" pitchFamily="2"/>
            </a:endParaRPr>
          </a:p>
          <a:p>
            <a:pPr algn="ctr" hangingPunct="0"/>
            <a:endParaRPr lang="it-IT" sz="1600" b="1" dirty="0">
              <a:solidFill>
                <a:schemeClr val="tx2">
                  <a:lumMod val="75000"/>
                </a:schemeClr>
              </a:solidFill>
              <a:latin typeface="Liberation Sans" pitchFamily="18"/>
              <a:ea typeface="Microsoft YaHei" pitchFamily="2"/>
              <a:cs typeface="Mangal" pitchFamily="2"/>
            </a:endParaRPr>
          </a:p>
          <a:p>
            <a:pPr algn="ctr" hangingPunct="0"/>
            <a:endParaRPr lang="it-IT" sz="1600" b="1" dirty="0">
              <a:solidFill>
                <a:schemeClr val="tx2">
                  <a:lumMod val="75000"/>
                </a:schemeClr>
              </a:solidFill>
              <a:latin typeface="Liberation Sans" pitchFamily="18"/>
              <a:ea typeface="Microsoft YaHei" pitchFamily="2"/>
              <a:cs typeface="Mangal" pitchFamily="2"/>
            </a:endParaRPr>
          </a:p>
          <a:p>
            <a:pPr algn="ctr" hangingPunct="0"/>
            <a:endParaRPr lang="it-IT" sz="1600" b="1" dirty="0">
              <a:solidFill>
                <a:schemeClr val="tx2">
                  <a:lumMod val="75000"/>
                </a:schemeClr>
              </a:solidFill>
              <a:latin typeface="Liberation Sans" pitchFamily="18"/>
              <a:ea typeface="Microsoft YaHei" pitchFamily="2"/>
              <a:cs typeface="Mangal" pitchFamily="2"/>
            </a:endParaRPr>
          </a:p>
          <a:p>
            <a:pPr algn="ctr" hangingPunct="0"/>
            <a:endParaRPr lang="it-IT" sz="1600" b="1" dirty="0">
              <a:solidFill>
                <a:schemeClr val="tx2">
                  <a:lumMod val="75000"/>
                </a:schemeClr>
              </a:solidFill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30" name="Figura a mano libera 29"/>
          <p:cNvSpPr/>
          <p:nvPr/>
        </p:nvSpPr>
        <p:spPr>
          <a:xfrm>
            <a:off x="3004270" y="2992856"/>
            <a:ext cx="979654" cy="59958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CC00"/>
          </a:solidFill>
          <a:ln w="0">
            <a:solidFill>
              <a:srgbClr val="FFFFFF"/>
            </a:solidFill>
            <a:prstDash val="solid"/>
          </a:ln>
        </p:spPr>
        <p:txBody>
          <a:bodyPr vert="horz" wrap="none" lIns="81639" tIns="40820" rIns="81639" bIns="40820" anchor="ctr" anchorCtr="0" compatLnSpc="0"/>
          <a:lstStyle/>
          <a:p>
            <a:pPr algn="ctr" hangingPunct="0"/>
            <a:r>
              <a:rPr lang="it-IT" sz="1200" dirty="0">
                <a:solidFill>
                  <a:schemeClr val="bg1"/>
                </a:solidFill>
                <a:latin typeface="Liberation Sans" pitchFamily="18"/>
                <a:ea typeface="Microsoft YaHei" pitchFamily="2"/>
                <a:cs typeface="Mangal" pitchFamily="2"/>
              </a:rPr>
              <a:t>Mappatura e</a:t>
            </a:r>
          </a:p>
          <a:p>
            <a:pPr algn="ctr" hangingPunct="0"/>
            <a:r>
              <a:rPr lang="it-IT" sz="1200" dirty="0">
                <a:solidFill>
                  <a:schemeClr val="bg1"/>
                </a:solidFill>
                <a:latin typeface="Liberation Sans" pitchFamily="18"/>
                <a:ea typeface="Microsoft YaHei" pitchFamily="2"/>
                <a:cs typeface="Mangal" pitchFamily="2"/>
              </a:rPr>
              <a:t> analisi</a:t>
            </a:r>
          </a:p>
          <a:p>
            <a:pPr algn="ctr" hangingPunct="0"/>
            <a:r>
              <a:rPr lang="it-IT" sz="1200" dirty="0">
                <a:solidFill>
                  <a:schemeClr val="bg1"/>
                </a:solidFill>
                <a:latin typeface="Liberation Sans" pitchFamily="18"/>
                <a:ea typeface="Microsoft YaHei" pitchFamily="2"/>
                <a:cs typeface="Mangal" pitchFamily="2"/>
              </a:rPr>
              <a:t>competenze</a:t>
            </a:r>
          </a:p>
        </p:txBody>
      </p:sp>
      <p:sp>
        <p:nvSpPr>
          <p:cNvPr id="31" name="Figura a mano libera 30"/>
          <p:cNvSpPr/>
          <p:nvPr/>
        </p:nvSpPr>
        <p:spPr>
          <a:xfrm>
            <a:off x="3298166" y="3592609"/>
            <a:ext cx="2351169" cy="52253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CC00"/>
          </a:solidFill>
          <a:ln w="0">
            <a:solidFill>
              <a:srgbClr val="FFFFFF"/>
            </a:solidFill>
            <a:prstDash val="solid"/>
          </a:ln>
        </p:spPr>
        <p:txBody>
          <a:bodyPr vert="horz" wrap="none" lIns="81639" tIns="40820" rIns="81639" bIns="40820" anchor="ctr" anchorCtr="0" compatLnSpc="0"/>
          <a:lstStyle/>
          <a:p>
            <a:pPr algn="ctr" hangingPunct="0"/>
            <a:r>
              <a:rPr lang="it-IT" sz="1600" dirty="0">
                <a:solidFill>
                  <a:schemeClr val="bg1"/>
                </a:solidFill>
                <a:latin typeface="Liberation Sans" pitchFamily="18"/>
                <a:ea typeface="Microsoft YaHei" pitchFamily="2"/>
                <a:cs typeface="Mangal" pitchFamily="2"/>
              </a:rPr>
              <a:t>Banca delle competenze</a:t>
            </a:r>
          </a:p>
        </p:txBody>
      </p:sp>
      <p:sp>
        <p:nvSpPr>
          <p:cNvPr id="32" name="Figura a mano libera 31"/>
          <p:cNvSpPr/>
          <p:nvPr/>
        </p:nvSpPr>
        <p:spPr>
          <a:xfrm>
            <a:off x="4874511" y="3016606"/>
            <a:ext cx="1110274" cy="57600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CC00"/>
          </a:solidFill>
          <a:ln w="0">
            <a:solidFill>
              <a:srgbClr val="FFFFFF"/>
            </a:solidFill>
            <a:prstDash val="solid"/>
          </a:ln>
        </p:spPr>
        <p:txBody>
          <a:bodyPr vert="horz" wrap="none" lIns="81639" tIns="40820" rIns="81639" bIns="40820" anchor="ctr" anchorCtr="0" compatLnSpc="0"/>
          <a:lstStyle/>
          <a:p>
            <a:pPr algn="ctr" hangingPunct="0"/>
            <a:r>
              <a:rPr lang="it-IT" sz="1200" dirty="0">
                <a:solidFill>
                  <a:schemeClr val="bg1"/>
                </a:solidFill>
                <a:latin typeface="Liberation Sans" pitchFamily="18"/>
                <a:ea typeface="Microsoft YaHei" pitchFamily="2"/>
                <a:cs typeface="Mangal" pitchFamily="2"/>
              </a:rPr>
              <a:t>Repertori di</a:t>
            </a:r>
          </a:p>
          <a:p>
            <a:pPr algn="ctr" hangingPunct="0"/>
            <a:r>
              <a:rPr lang="it-IT" sz="1200" dirty="0">
                <a:solidFill>
                  <a:schemeClr val="bg1"/>
                </a:solidFill>
                <a:latin typeface="Liberation Sans" pitchFamily="18"/>
                <a:ea typeface="Microsoft YaHei" pitchFamily="2"/>
                <a:cs typeface="Mangal" pitchFamily="2"/>
              </a:rPr>
              <a:t>Comportamenti</a:t>
            </a:r>
          </a:p>
          <a:p>
            <a:pPr algn="ctr" hangingPunct="0"/>
            <a:r>
              <a:rPr lang="it-IT" sz="1200" dirty="0">
                <a:solidFill>
                  <a:schemeClr val="bg1"/>
                </a:solidFill>
                <a:latin typeface="Liberation Sans" pitchFamily="18"/>
                <a:ea typeface="Microsoft YaHei" pitchFamily="2"/>
                <a:cs typeface="Mangal" pitchFamily="2"/>
              </a:rPr>
              <a:t>osservabili</a:t>
            </a:r>
          </a:p>
        </p:txBody>
      </p:sp>
      <p:sp>
        <p:nvSpPr>
          <p:cNvPr id="33" name="Figura a mano libera 32"/>
          <p:cNvSpPr/>
          <p:nvPr/>
        </p:nvSpPr>
        <p:spPr>
          <a:xfrm>
            <a:off x="3983924" y="2992856"/>
            <a:ext cx="849033" cy="59958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CC00"/>
          </a:solidFill>
          <a:ln w="0">
            <a:solidFill>
              <a:srgbClr val="FFFFFF"/>
            </a:solidFill>
            <a:prstDash val="solid"/>
          </a:ln>
        </p:spPr>
        <p:txBody>
          <a:bodyPr vert="horz" wrap="none" lIns="81639" tIns="40820" rIns="81639" bIns="40820" anchor="ctr" anchorCtr="0" compatLnSpc="0"/>
          <a:lstStyle/>
          <a:p>
            <a:pPr algn="ctr" hangingPunct="0"/>
            <a:r>
              <a:rPr lang="it-IT" sz="1200" dirty="0">
                <a:solidFill>
                  <a:schemeClr val="bg1"/>
                </a:solidFill>
                <a:latin typeface="Liberation Sans" pitchFamily="18"/>
                <a:ea typeface="Microsoft YaHei" pitchFamily="2"/>
                <a:cs typeface="Mangal" pitchFamily="2"/>
              </a:rPr>
              <a:t>dizionario</a:t>
            </a:r>
          </a:p>
          <a:p>
            <a:pPr algn="ctr" hangingPunct="0"/>
            <a:r>
              <a:rPr lang="it-IT" sz="1200" dirty="0">
                <a:solidFill>
                  <a:schemeClr val="bg1"/>
                </a:solidFill>
                <a:latin typeface="Liberation Sans" pitchFamily="18"/>
                <a:ea typeface="Microsoft YaHei" pitchFamily="2"/>
                <a:cs typeface="Mangal" pitchFamily="2"/>
              </a:rPr>
              <a:t>competenze</a:t>
            </a:r>
          </a:p>
        </p:txBody>
      </p:sp>
    </p:spTree>
    <p:extLst>
      <p:ext uri="{BB962C8B-B14F-4D97-AF65-F5344CB8AC3E}">
        <p14:creationId xmlns:p14="http://schemas.microsoft.com/office/powerpoint/2010/main" val="3109564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xmlns="" id="{5CD28B99-377F-8B4E-BBC5-DBB5B5881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340769"/>
            <a:ext cx="7315200" cy="1584176"/>
          </a:xfrm>
        </p:spPr>
        <p:txBody>
          <a:bodyPr>
            <a:noAutofit/>
          </a:bodyPr>
          <a:lstStyle/>
          <a:p>
            <a:r>
              <a:rPr lang="it-IT" sz="3200" dirty="0"/>
              <a:t>Alcune attività (almeno potenzialmente) complementari alla mappatura delle competenze  (2016-2017)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2553606B-6DC4-DA47-8128-2AE1470EA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sz="2400" dirty="0"/>
          </a:p>
          <a:p>
            <a:r>
              <a:rPr lang="it-IT" sz="2400" dirty="0"/>
              <a:t>Le interviste alle Direzioni per la definizione del Piano di formazione triennale</a:t>
            </a:r>
          </a:p>
          <a:p>
            <a:endParaRPr lang="it-IT" sz="2400" dirty="0"/>
          </a:p>
          <a:p>
            <a:r>
              <a:rPr lang="it-IT" sz="2400" dirty="0"/>
              <a:t>La mappatura dei processi organizzativi (</a:t>
            </a:r>
            <a:r>
              <a:rPr lang="it-IT" sz="2400" i="1" dirty="0"/>
              <a:t>progetto </a:t>
            </a:r>
            <a:r>
              <a:rPr lang="it-IT" sz="2400" i="1" dirty="0" err="1"/>
              <a:t>lean</a:t>
            </a:r>
            <a:r>
              <a:rPr lang="it-IT" sz="2400" dirty="0"/>
              <a:t>), anche ai fini di valorizzare le risorse interne ai fini di disporre di nuove competenze e nuovo </a:t>
            </a:r>
            <a:r>
              <a:rPr lang="it-IT" sz="2400" dirty="0" err="1"/>
              <a:t>know</a:t>
            </a:r>
            <a:r>
              <a:rPr lang="it-IT" sz="2400" dirty="0"/>
              <a:t> </a:t>
            </a:r>
            <a:r>
              <a:rPr lang="it-IT" sz="2400" dirty="0" err="1"/>
              <a:t>how</a:t>
            </a:r>
            <a:r>
              <a:rPr lang="it-IT" sz="2400" dirty="0"/>
              <a:t>)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xmlns="" id="{4122A0B3-43EA-8940-9530-E8EF259C3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E4496-8D84-4EDD-B7B0-24D33FB29D4D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97628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spettiva">
  <a:themeElements>
    <a:clrScheme name="Prospettiva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ospettiv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1476</TotalTime>
  <Words>813</Words>
  <Application>Microsoft Office PowerPoint</Application>
  <PresentationFormat>Presentazione su schermo (4:3)</PresentationFormat>
  <Paragraphs>187</Paragraphs>
  <Slides>24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5" baseType="lpstr">
      <vt:lpstr>Prospettiva</vt:lpstr>
      <vt:lpstr>Presentazione standard di PowerPoint</vt:lpstr>
      <vt:lpstr>Sistema delle competenze per la gestione delle risorse umane nel lavoro 4.0</vt:lpstr>
      <vt:lpstr>Sommario </vt:lpstr>
      <vt:lpstr>1. Il caso di riferimento: il «sistema delle competenze» del Comune di Venezia</vt:lpstr>
      <vt:lpstr>Presentazione standard di PowerPoint</vt:lpstr>
      <vt:lpstr>Presentazione standard di PowerPoint</vt:lpstr>
      <vt:lpstr>2. Il modello: approccio, obiettivi e strumenti </vt:lpstr>
      <vt:lpstr>L'architettura di sistema di riferimento: collegamenti logici con altri ambiti di gestione strategica</vt:lpstr>
      <vt:lpstr>Alcune attività (almeno potenzialmente) complementari alla mappatura delle competenze  (2016-2017)</vt:lpstr>
      <vt:lpstr>Presentazione standard di PowerPoint</vt:lpstr>
      <vt:lpstr>Presentazione standard di PowerPoint</vt:lpstr>
      <vt:lpstr>Presentazione standard di PowerPoint</vt:lpstr>
      <vt:lpstr>3. Il processo di validazione sul campo </vt:lpstr>
      <vt:lpstr>Presentazione standard di PowerPoint</vt:lpstr>
      <vt:lpstr>Presentazione standard di PowerPoint</vt:lpstr>
      <vt:lpstr>4. Risultati ottenuti: qualche esempio relativo alla famiglia professionale «amministrativa» e «tecnica»</vt:lpstr>
      <vt:lpstr>Indagine sulle P.O.</vt:lpstr>
      <vt:lpstr>Presentazione standard di PowerPoint</vt:lpstr>
      <vt:lpstr>Categorizzazione delle competenze per la famiglia professionale «tecnica» (1)</vt:lpstr>
      <vt:lpstr>Categorizzazione delle competenze per la famiglia professionale «tecnica» (2)</vt:lpstr>
      <vt:lpstr>5. Sviluppi previsti e opportunità</vt:lpstr>
      <vt:lpstr>Passi ulteriori previsti</vt:lpstr>
      <vt:lpstr>Possibili sviluppi</vt:lpstr>
      <vt:lpstr>ESEMPIO:  le competenze richieste in un recente avviso pubblico di selezione di personale a t.d. Avviso pubblico di procedura selettiva/comparativa per il conferimento di un incarico a tempo determinato ai sensi dell'art. 110, c. 1 del D.Lgs n. 267/2000 per 12 mesi prorogabile fino alla scadenza del mandato del Sindaco di 1 unità di qualifica dirigenziale da assegnare al Settore Società, Organismi Partecipati, Istituzioni, Fondazioni e Enti Esterni.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Arduino Salatin</dc:creator>
  <cp:lastModifiedBy>Maurizio</cp:lastModifiedBy>
  <cp:revision>21</cp:revision>
  <dcterms:created xsi:type="dcterms:W3CDTF">2018-06-19T12:12:27Z</dcterms:created>
  <dcterms:modified xsi:type="dcterms:W3CDTF">2018-09-18T10:13:45Z</dcterms:modified>
</cp:coreProperties>
</file>